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comments/modernComment_773_FF4D0760.xml" ContentType="application/vnd.ms-powerpoint.comment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00C_C6FD689.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comments/modernComment_780_1F12B039.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87" r:id="rId4"/>
    <p:sldMasterId id="2147483736" r:id="rId5"/>
    <p:sldMasterId id="2147483745" r:id="rId6"/>
  </p:sldMasterIdLst>
  <p:notesMasterIdLst>
    <p:notesMasterId r:id="rId42"/>
  </p:notesMasterIdLst>
  <p:sldIdLst>
    <p:sldId id="339" r:id="rId7"/>
    <p:sldId id="4139" r:id="rId8"/>
    <p:sldId id="1925" r:id="rId9"/>
    <p:sldId id="4140" r:id="rId10"/>
    <p:sldId id="4087" r:id="rId11"/>
    <p:sldId id="4155" r:id="rId12"/>
    <p:sldId id="4152" r:id="rId13"/>
    <p:sldId id="1918" r:id="rId14"/>
    <p:sldId id="4149" r:id="rId15"/>
    <p:sldId id="1923" r:id="rId16"/>
    <p:sldId id="1934" r:id="rId17"/>
    <p:sldId id="1900" r:id="rId18"/>
    <p:sldId id="4156" r:id="rId19"/>
    <p:sldId id="4113" r:id="rId20"/>
    <p:sldId id="1907" r:id="rId21"/>
    <p:sldId id="4160" r:id="rId22"/>
    <p:sldId id="4121" r:id="rId23"/>
    <p:sldId id="4159" r:id="rId24"/>
    <p:sldId id="4120" r:id="rId25"/>
    <p:sldId id="1927" r:id="rId26"/>
    <p:sldId id="4157" r:id="rId27"/>
    <p:sldId id="4116" r:id="rId28"/>
    <p:sldId id="4138" r:id="rId29"/>
    <p:sldId id="4107" r:id="rId30"/>
    <p:sldId id="4108" r:id="rId31"/>
    <p:sldId id="4109" r:id="rId32"/>
    <p:sldId id="4110" r:id="rId33"/>
    <p:sldId id="1920" r:id="rId34"/>
    <p:sldId id="4145" r:id="rId35"/>
    <p:sldId id="4142" r:id="rId36"/>
    <p:sldId id="4119" r:id="rId37"/>
    <p:sldId id="4097" r:id="rId38"/>
    <p:sldId id="4099" r:id="rId39"/>
    <p:sldId id="4143" r:id="rId40"/>
    <p:sldId id="1938" r:id="rId41"/>
  </p:sldIdLst>
  <p:sldSz cx="12188825"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9F4E01-0A05-FC1E-6C98-FEC6109FBBF2}" name="Lowrance, Cheryl" initials="LC" userId="S::Cheryl.Lowrance@noblis.org::2039def2-6349-4d93-8aad-e3e6a9bbff40" providerId="AD"/>
  <p188:author id="{CE49583A-54BC-E2E2-FD46-876F6F3E59B9}" name="McLaughlin, Katharina (Volpe)" initials="KM" userId="S::Katharina.McLaughlin@ad.dot.gov::9133f17b-09cb-40c5-b8a6-3fcc50a0b8d4" providerId="AD"/>
  <p188:author id="{1A68AB66-A159-8F7C-54B0-591D3AF1EBDC}" name="Jackson, David (Volpe)" initials="JD(" userId="S::David.W.Jackson@ad.dot.gov::591f2f14-3902-4fc3-b48f-223d27797c7f" providerId="AD"/>
  <p188:author id="{9F623F86-20B9-58AF-6411-6EE98C4D186D}" name="Davidson, Sara (Volpe)" initials="SD" userId="S::Sara.Davidson@ad.dot.gov::350a566e-259f-40d8-9f49-78c9e947250a" providerId="AD"/>
  <p188:author id="{2CEB9491-ECFE-C72E-93F2-357D0AC9ECBE}" name="Tran, Hoamy (Volpe)" initials="HT" userId="S::Hoamy.Tran@ad.dot.gov::10f63106-314d-4627-a6f3-e2a1c7406053" providerId="AD"/>
  <p188:author id="{B134EBC8-D330-64BF-4E37-985466C92E27}" name="Schneeberger, John (FHWA)" initials="SJ(" userId="S::john.schneeberger@ad.dot.gov::c410911b-c65f-4e15-a2c8-3579b94f0ea1" providerId="AD"/>
  <p188:author id="{7EE3B9CC-5D61-5BDA-8D53-3BA2D7505477}" name="Ali, Atizaz" initials="AA" userId="S::Atizaz.Ali@noblis.org::5f7665d6-9e5c-49dd-9dd9-51db78b05fda" providerId="AD"/>
  <p188:author id="{EEBAA0D4-18DE-B181-F50F-521E048A6412}" name="Little, Jennifer (Volpe)" initials="LJ(" userId="S::Jennifer.P.Little@ad.dot.gov::4533268f-087c-4ace-a3dd-efc20e96e39d" providerId="AD"/>
  <p188:author id="{EABA99DF-1AF9-69B6-8699-1940102756DB}" name="Laffey, Sean (Volpe)" initials="SL" userId="S::Sean.Laffey@ad.dot.gov::a042fcaf-a8c0-4293-9b08-d452680f452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lissa Wong" initials="MW" lastIdx="6" clrIdx="0">
    <p:extLst>
      <p:ext uri="{19B8F6BF-5375-455C-9EA6-DF929625EA0E}">
        <p15:presenceInfo xmlns:p15="http://schemas.microsoft.com/office/powerpoint/2012/main" userId="Melissa Wong" providerId="None"/>
      </p:ext>
    </p:extLst>
  </p:cmAuthor>
  <p:cmAuthor id="2" name="Smith, Egan (FHWA)" initials="SE(" lastIdx="6" clrIdx="1">
    <p:extLst>
      <p:ext uri="{19B8F6BF-5375-455C-9EA6-DF929625EA0E}">
        <p15:presenceInfo xmlns:p15="http://schemas.microsoft.com/office/powerpoint/2012/main" userId="S::egan.smith@ad.dot.gov::12e7b9ff-0e2f-4f0b-889b-53dff99499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753"/>
    <a:srgbClr val="2D8F3B"/>
    <a:srgbClr val="14244D"/>
    <a:srgbClr val="2F6377"/>
    <a:srgbClr val="71AD46"/>
    <a:srgbClr val="00B0F0"/>
    <a:srgbClr val="23485E"/>
    <a:srgbClr val="4472C4"/>
    <a:srgbClr val="202857"/>
    <a:srgbClr val="1C27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2D73C3-1FB2-44EC-8960-C57500DEE25C}" v="2" dt="2026-03-30T20:26:29.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50" autoAdjust="0"/>
  </p:normalViewPr>
  <p:slideViewPr>
    <p:cSldViewPr snapToGrid="0">
      <p:cViewPr varScale="1">
        <p:scale>
          <a:sx n="70" d="100"/>
          <a:sy n="70" d="100"/>
        </p:scale>
        <p:origin x="142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2.xml"/></Relationships>
</file>

<file path=ppt/comments/modernComment_100C_C6FD689.xml><?xml version="1.0" encoding="utf-8"?>
<p188:cmLst xmlns:a="http://schemas.openxmlformats.org/drawingml/2006/main" xmlns:r="http://schemas.openxmlformats.org/officeDocument/2006/relationships" xmlns:p188="http://schemas.microsoft.com/office/powerpoint/2018/8/main">
  <p188:cm id="{8758B9DB-EEDD-468D-82A7-938B30BE4B1A}" authorId="{B134EBC8-D330-64BF-4E37-985466C92E27}" status="resolved" created="2026-03-19T18:06:12.162" complete="100000">
    <ac:txMkLst xmlns:ac="http://schemas.microsoft.com/office/drawing/2013/main/command">
      <pc:docMk xmlns:pc="http://schemas.microsoft.com/office/powerpoint/2013/main/command"/>
      <pc:sldMk xmlns:pc="http://schemas.microsoft.com/office/powerpoint/2013/main/command" cId="208656009" sldId="4108"/>
      <ac:spMk id="3" creationId="{EDC28F0B-8794-0E80-782D-8549687D4C0F}"/>
      <ac:txMk cp="419">
        <ac:context len="429" hash="148236904"/>
      </ac:txMk>
    </ac:txMkLst>
    <p188:pos x="5049505" y="3058333"/>
    <p188:txBody>
      <a:bodyPr/>
      <a:lstStyle/>
      <a:p>
        <a:r>
          <a:rPr lang="en-US"/>
          <a:t>Added.</a:t>
        </a:r>
      </a:p>
    </p188:txBody>
  </p188:cm>
  <p188:cm id="{C5134174-A4F3-446D-8D0A-E0F09C1F899E}" authorId="{9F623F86-20B9-58AF-6411-6EE98C4D186D}" status="resolved" created="2026-03-24T19:26:52.629" complete="100000">
    <ac:txMkLst xmlns:ac="http://schemas.microsoft.com/office/drawing/2013/main/command">
      <pc:docMk xmlns:pc="http://schemas.microsoft.com/office/powerpoint/2013/main/command"/>
      <pc:sldMk xmlns:pc="http://schemas.microsoft.com/office/powerpoint/2013/main/command" cId="208656009" sldId="4108"/>
      <ac:spMk id="3" creationId="{EDC28F0B-8794-0E80-782D-8549687D4C0F}"/>
      <ac:txMk cp="212" len="1">
        <ac:context len="429" hash="148236904"/>
      </ac:txMk>
    </ac:txMkLst>
    <p188:pos x="3777787" y="2313757"/>
    <p188:txBody>
      <a:bodyPr/>
      <a:lstStyle/>
      <a:p>
        <a:r>
          <a:rPr lang="en-US"/>
          <a:t>Edit: help to address</a:t>
        </a:r>
      </a:p>
    </p188:txBody>
  </p188:cm>
</p188:cmLst>
</file>

<file path=ppt/comments/modernComment_773_FF4D0760.xml><?xml version="1.0" encoding="utf-8"?>
<p188:cmLst xmlns:a="http://schemas.openxmlformats.org/drawingml/2006/main" xmlns:r="http://schemas.openxmlformats.org/officeDocument/2006/relationships" xmlns:p188="http://schemas.microsoft.com/office/powerpoint/2018/8/main">
  <p188:cm id="{860C494F-DBB8-49B7-87AE-C7A8025BD2D2}" authorId="{B134EBC8-D330-64BF-4E37-985466C92E27}" status="resolved" created="2026-03-19T18:04:15.905" complete="100000">
    <pc:sldMkLst xmlns:pc="http://schemas.microsoft.com/office/powerpoint/2013/main/command">
      <pc:docMk/>
      <pc:sldMk cId="4283238240" sldId="1907"/>
    </pc:sldMkLst>
    <p188:txBody>
      <a:bodyPr/>
      <a:lstStyle/>
      <a:p>
        <a:r>
          <a:rPr lang="en-US"/>
          <a:t>Theis seems more appropriate here.</a:t>
        </a:r>
      </a:p>
    </p188:txBody>
  </p188:cm>
</p188:cmLst>
</file>

<file path=ppt/comments/modernComment_780_1F12B039.xml><?xml version="1.0" encoding="utf-8"?>
<p188:cmLst xmlns:a="http://schemas.openxmlformats.org/drawingml/2006/main" xmlns:r="http://schemas.openxmlformats.org/officeDocument/2006/relationships" xmlns:p188="http://schemas.microsoft.com/office/powerpoint/2018/8/main">
  <p188:cm id="{584BE250-4341-4AEA-8E06-1064D4AE6281}" authorId="{B134EBC8-D330-64BF-4E37-985466C92E27}" status="resolved" created="2026-03-19T18:10:35.442" complete="100000">
    <pc:sldMkLst xmlns:pc="http://schemas.microsoft.com/office/powerpoint/2013/main/command">
      <pc:docMk/>
      <pc:sldMk cId="521318457" sldId="1920"/>
    </pc:sldMkLst>
    <p188:txBody>
      <a:bodyPr/>
      <a:lstStyle/>
      <a:p>
        <a:r>
          <a:rPr lang="en-US"/>
          <a:t>Show here?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C52178-A6B5-45F5-B548-E1F1CB643E9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E9E8296-AF1D-4976-A782-4769BA325D19}">
      <dgm:prSet phldrT="[Text]"/>
      <dgm:spPr/>
      <dgm:t>
        <a:bodyPr/>
        <a:lstStyle/>
        <a:p>
          <a:r>
            <a:rPr lang="en-US"/>
            <a:t>Federal, state, and local DOTs</a:t>
          </a:r>
        </a:p>
      </dgm:t>
    </dgm:pt>
    <dgm:pt modelId="{D3AFA8FF-8DAD-4724-B9B4-732A3EB30E6B}" type="parTrans" cxnId="{9ED8C340-6A5A-4557-A5A3-E41ABAAFAF81}">
      <dgm:prSet/>
      <dgm:spPr/>
      <dgm:t>
        <a:bodyPr/>
        <a:lstStyle/>
        <a:p>
          <a:endParaRPr lang="en-US"/>
        </a:p>
      </dgm:t>
    </dgm:pt>
    <dgm:pt modelId="{C0B60C33-0626-4168-B8AE-634DEAB7DBCD}" type="sibTrans" cxnId="{9ED8C340-6A5A-4557-A5A3-E41ABAAFAF81}">
      <dgm:prSet/>
      <dgm:spPr/>
      <dgm:t>
        <a:bodyPr/>
        <a:lstStyle/>
        <a:p>
          <a:endParaRPr lang="en-US"/>
        </a:p>
      </dgm:t>
    </dgm:pt>
    <dgm:pt modelId="{C9BA77EB-9013-419E-BD7C-2F0A2F40A5A5}">
      <dgm:prSet phldrT="[Text]"/>
      <dgm:spPr/>
      <dgm:t>
        <a:bodyPr/>
        <a:lstStyle/>
        <a:p>
          <a:r>
            <a:rPr lang="en-US"/>
            <a:t>City and regional planning agencies</a:t>
          </a:r>
        </a:p>
      </dgm:t>
    </dgm:pt>
    <dgm:pt modelId="{65A6F5AE-A9BF-41C4-8FC5-723CCF2937C5}" type="parTrans" cxnId="{636CB343-CEA6-486A-8654-DA5B5F2B0104}">
      <dgm:prSet/>
      <dgm:spPr/>
      <dgm:t>
        <a:bodyPr/>
        <a:lstStyle/>
        <a:p>
          <a:endParaRPr lang="en-US"/>
        </a:p>
      </dgm:t>
    </dgm:pt>
    <dgm:pt modelId="{490B891E-FB19-4DFC-902A-74A544511AF9}" type="sibTrans" cxnId="{636CB343-CEA6-486A-8654-DA5B5F2B0104}">
      <dgm:prSet/>
      <dgm:spPr/>
      <dgm:t>
        <a:bodyPr/>
        <a:lstStyle/>
        <a:p>
          <a:endParaRPr lang="en-US"/>
        </a:p>
      </dgm:t>
    </dgm:pt>
    <dgm:pt modelId="{DF1861FB-8D43-441B-8B9C-C138E10226FC}">
      <dgm:prSet phldrT="[Text]"/>
      <dgm:spPr/>
      <dgm:t>
        <a:bodyPr/>
        <a:lstStyle/>
        <a:p>
          <a:r>
            <a:rPr lang="en-US"/>
            <a:t>Transportation and transit operators</a:t>
          </a:r>
        </a:p>
      </dgm:t>
    </dgm:pt>
    <dgm:pt modelId="{8AA85569-B92C-4E68-B42F-94D272E8ED0F}" type="parTrans" cxnId="{4C7A4D48-8004-4B07-95EF-1CCCD1D68303}">
      <dgm:prSet/>
      <dgm:spPr/>
      <dgm:t>
        <a:bodyPr/>
        <a:lstStyle/>
        <a:p>
          <a:endParaRPr lang="en-US"/>
        </a:p>
      </dgm:t>
    </dgm:pt>
    <dgm:pt modelId="{95A35E3F-E71B-4750-9A78-E8A6188E1D57}" type="sibTrans" cxnId="{4C7A4D48-8004-4B07-95EF-1CCCD1D68303}">
      <dgm:prSet/>
      <dgm:spPr/>
      <dgm:t>
        <a:bodyPr/>
        <a:lstStyle/>
        <a:p>
          <a:endParaRPr lang="en-US"/>
        </a:p>
      </dgm:t>
    </dgm:pt>
    <dgm:pt modelId="{E13350D4-B96C-4CB4-96B9-92190D26917A}">
      <dgm:prSet/>
      <dgm:spPr/>
      <dgm:t>
        <a:bodyPr/>
        <a:lstStyle/>
        <a:p>
          <a:r>
            <a:rPr lang="en-US"/>
            <a:t>Technology providers</a:t>
          </a:r>
        </a:p>
      </dgm:t>
    </dgm:pt>
    <dgm:pt modelId="{CB640BF4-AF7C-4868-B97E-87DFBDCD0599}" type="parTrans" cxnId="{3E0EA9E5-A951-42BF-A33A-4FF72A555864}">
      <dgm:prSet/>
      <dgm:spPr/>
      <dgm:t>
        <a:bodyPr/>
        <a:lstStyle/>
        <a:p>
          <a:endParaRPr lang="en-US"/>
        </a:p>
      </dgm:t>
    </dgm:pt>
    <dgm:pt modelId="{994DCF35-24FE-478E-9D69-D598E6F6EBCD}" type="sibTrans" cxnId="{3E0EA9E5-A951-42BF-A33A-4FF72A555864}">
      <dgm:prSet/>
      <dgm:spPr/>
      <dgm:t>
        <a:bodyPr/>
        <a:lstStyle/>
        <a:p>
          <a:endParaRPr lang="en-US"/>
        </a:p>
      </dgm:t>
    </dgm:pt>
    <dgm:pt modelId="{49B46684-A1AD-40AD-9300-D019316B7616}">
      <dgm:prSet/>
      <dgm:spPr/>
      <dgm:t>
        <a:bodyPr/>
        <a:lstStyle/>
        <a:p>
          <a:r>
            <a:rPr lang="en-US"/>
            <a:t>Traveling public</a:t>
          </a:r>
        </a:p>
      </dgm:t>
    </dgm:pt>
    <dgm:pt modelId="{F0F2F528-3410-44F2-9763-989E35E584BD}" type="parTrans" cxnId="{2D5C89E4-901D-4161-91CC-186F40CED930}">
      <dgm:prSet/>
      <dgm:spPr/>
      <dgm:t>
        <a:bodyPr/>
        <a:lstStyle/>
        <a:p>
          <a:endParaRPr lang="en-US"/>
        </a:p>
      </dgm:t>
    </dgm:pt>
    <dgm:pt modelId="{215F6E2E-614F-4D80-AB0B-13396134C5A5}" type="sibTrans" cxnId="{2D5C89E4-901D-4161-91CC-186F40CED930}">
      <dgm:prSet/>
      <dgm:spPr/>
      <dgm:t>
        <a:bodyPr/>
        <a:lstStyle/>
        <a:p>
          <a:endParaRPr lang="en-US"/>
        </a:p>
      </dgm:t>
    </dgm:pt>
    <dgm:pt modelId="{677BDC6D-A148-4101-B40D-15C78A5DDCD5}">
      <dgm:prSet/>
      <dgm:spPr/>
      <dgm:t>
        <a:bodyPr/>
        <a:lstStyle/>
        <a:p>
          <a:r>
            <a:rPr lang="en-US"/>
            <a:t>Broader community</a:t>
          </a:r>
        </a:p>
      </dgm:t>
    </dgm:pt>
    <dgm:pt modelId="{D0D7B0DB-30B9-40FB-897E-5048AA0A3EA8}" type="parTrans" cxnId="{1726ECC5-5114-4552-A6E6-7D9F3F607817}">
      <dgm:prSet/>
      <dgm:spPr/>
      <dgm:t>
        <a:bodyPr/>
        <a:lstStyle/>
        <a:p>
          <a:endParaRPr lang="en-US"/>
        </a:p>
      </dgm:t>
    </dgm:pt>
    <dgm:pt modelId="{628CF0A0-F8E4-4E35-BB41-88B840AE8739}" type="sibTrans" cxnId="{1726ECC5-5114-4552-A6E6-7D9F3F607817}">
      <dgm:prSet/>
      <dgm:spPr/>
      <dgm:t>
        <a:bodyPr/>
        <a:lstStyle/>
        <a:p>
          <a:endParaRPr lang="en-US"/>
        </a:p>
      </dgm:t>
    </dgm:pt>
    <dgm:pt modelId="{AF9E5767-CCA5-482B-8FEE-6DC7938D97AC}" type="pres">
      <dgm:prSet presAssocID="{70C52178-A6B5-45F5-B548-E1F1CB643E90}" presName="diagram" presStyleCnt="0">
        <dgm:presLayoutVars>
          <dgm:dir/>
          <dgm:resizeHandles val="exact"/>
        </dgm:presLayoutVars>
      </dgm:prSet>
      <dgm:spPr/>
    </dgm:pt>
    <dgm:pt modelId="{1E656D3C-07FC-4841-B845-138A0582F2DD}" type="pres">
      <dgm:prSet presAssocID="{FE9E8296-AF1D-4976-A782-4769BA325D19}" presName="node" presStyleLbl="node1" presStyleIdx="0" presStyleCnt="6">
        <dgm:presLayoutVars>
          <dgm:bulletEnabled val="1"/>
        </dgm:presLayoutVars>
      </dgm:prSet>
      <dgm:spPr/>
    </dgm:pt>
    <dgm:pt modelId="{1F9F961E-2F57-467C-944D-325524D157FE}" type="pres">
      <dgm:prSet presAssocID="{C0B60C33-0626-4168-B8AE-634DEAB7DBCD}" presName="sibTrans" presStyleCnt="0"/>
      <dgm:spPr/>
    </dgm:pt>
    <dgm:pt modelId="{94550A46-3A14-49E7-947D-ED5E4DA96F8A}" type="pres">
      <dgm:prSet presAssocID="{C9BA77EB-9013-419E-BD7C-2F0A2F40A5A5}" presName="node" presStyleLbl="node1" presStyleIdx="1" presStyleCnt="6">
        <dgm:presLayoutVars>
          <dgm:bulletEnabled val="1"/>
        </dgm:presLayoutVars>
      </dgm:prSet>
      <dgm:spPr/>
    </dgm:pt>
    <dgm:pt modelId="{1EA6BD13-0239-4CC3-A5E7-8C88EC953F50}" type="pres">
      <dgm:prSet presAssocID="{490B891E-FB19-4DFC-902A-74A544511AF9}" presName="sibTrans" presStyleCnt="0"/>
      <dgm:spPr/>
    </dgm:pt>
    <dgm:pt modelId="{C702F102-BE29-42EB-9764-C56AEF45AC3B}" type="pres">
      <dgm:prSet presAssocID="{DF1861FB-8D43-441B-8B9C-C138E10226FC}" presName="node" presStyleLbl="node1" presStyleIdx="2" presStyleCnt="6">
        <dgm:presLayoutVars>
          <dgm:bulletEnabled val="1"/>
        </dgm:presLayoutVars>
      </dgm:prSet>
      <dgm:spPr/>
    </dgm:pt>
    <dgm:pt modelId="{3959A0E7-C982-43AD-86EF-C131CB53EE74}" type="pres">
      <dgm:prSet presAssocID="{95A35E3F-E71B-4750-9A78-E8A6188E1D57}" presName="sibTrans" presStyleCnt="0"/>
      <dgm:spPr/>
    </dgm:pt>
    <dgm:pt modelId="{0D25F5D9-632B-41FC-855A-FE7CF57BB647}" type="pres">
      <dgm:prSet presAssocID="{E13350D4-B96C-4CB4-96B9-92190D26917A}" presName="node" presStyleLbl="node1" presStyleIdx="3" presStyleCnt="6">
        <dgm:presLayoutVars>
          <dgm:bulletEnabled val="1"/>
        </dgm:presLayoutVars>
      </dgm:prSet>
      <dgm:spPr/>
    </dgm:pt>
    <dgm:pt modelId="{D56A1C1A-AF5E-4653-87C7-387E3E6D9057}" type="pres">
      <dgm:prSet presAssocID="{994DCF35-24FE-478E-9D69-D598E6F6EBCD}" presName="sibTrans" presStyleCnt="0"/>
      <dgm:spPr/>
    </dgm:pt>
    <dgm:pt modelId="{86965CDB-538F-4387-B24F-F4C8A370754D}" type="pres">
      <dgm:prSet presAssocID="{49B46684-A1AD-40AD-9300-D019316B7616}" presName="node" presStyleLbl="node1" presStyleIdx="4" presStyleCnt="6">
        <dgm:presLayoutVars>
          <dgm:bulletEnabled val="1"/>
        </dgm:presLayoutVars>
      </dgm:prSet>
      <dgm:spPr/>
    </dgm:pt>
    <dgm:pt modelId="{9082B228-75E0-4CBC-A89C-78C0831CFBEC}" type="pres">
      <dgm:prSet presAssocID="{215F6E2E-614F-4D80-AB0B-13396134C5A5}" presName="sibTrans" presStyleCnt="0"/>
      <dgm:spPr/>
    </dgm:pt>
    <dgm:pt modelId="{4144E727-AD49-4EFC-9619-3D9DA024F176}" type="pres">
      <dgm:prSet presAssocID="{677BDC6D-A148-4101-B40D-15C78A5DDCD5}" presName="node" presStyleLbl="node1" presStyleIdx="5" presStyleCnt="6">
        <dgm:presLayoutVars>
          <dgm:bulletEnabled val="1"/>
        </dgm:presLayoutVars>
      </dgm:prSet>
      <dgm:spPr/>
    </dgm:pt>
  </dgm:ptLst>
  <dgm:cxnLst>
    <dgm:cxn modelId="{07895F1F-424A-4FE9-A9CA-9AEA860A289A}" type="presOf" srcId="{49B46684-A1AD-40AD-9300-D019316B7616}" destId="{86965CDB-538F-4387-B24F-F4C8A370754D}" srcOrd="0" destOrd="0" presId="urn:microsoft.com/office/officeart/2005/8/layout/default"/>
    <dgm:cxn modelId="{9ED8C340-6A5A-4557-A5A3-E41ABAAFAF81}" srcId="{70C52178-A6B5-45F5-B548-E1F1CB643E90}" destId="{FE9E8296-AF1D-4976-A782-4769BA325D19}" srcOrd="0" destOrd="0" parTransId="{D3AFA8FF-8DAD-4724-B9B4-732A3EB30E6B}" sibTransId="{C0B60C33-0626-4168-B8AE-634DEAB7DBCD}"/>
    <dgm:cxn modelId="{636CB343-CEA6-486A-8654-DA5B5F2B0104}" srcId="{70C52178-A6B5-45F5-B548-E1F1CB643E90}" destId="{C9BA77EB-9013-419E-BD7C-2F0A2F40A5A5}" srcOrd="1" destOrd="0" parTransId="{65A6F5AE-A9BF-41C4-8FC5-723CCF2937C5}" sibTransId="{490B891E-FB19-4DFC-902A-74A544511AF9}"/>
    <dgm:cxn modelId="{4C7A4D48-8004-4B07-95EF-1CCCD1D68303}" srcId="{70C52178-A6B5-45F5-B548-E1F1CB643E90}" destId="{DF1861FB-8D43-441B-8B9C-C138E10226FC}" srcOrd="2" destOrd="0" parTransId="{8AA85569-B92C-4E68-B42F-94D272E8ED0F}" sibTransId="{95A35E3F-E71B-4750-9A78-E8A6188E1D57}"/>
    <dgm:cxn modelId="{98014272-45F4-4AB7-8D88-39A3858BE2D1}" type="presOf" srcId="{DF1861FB-8D43-441B-8B9C-C138E10226FC}" destId="{C702F102-BE29-42EB-9764-C56AEF45AC3B}" srcOrd="0" destOrd="0" presId="urn:microsoft.com/office/officeart/2005/8/layout/default"/>
    <dgm:cxn modelId="{F34DC073-1F23-4229-A703-56F85B932FC6}" type="presOf" srcId="{FE9E8296-AF1D-4976-A782-4769BA325D19}" destId="{1E656D3C-07FC-4841-B845-138A0582F2DD}" srcOrd="0" destOrd="0" presId="urn:microsoft.com/office/officeart/2005/8/layout/default"/>
    <dgm:cxn modelId="{8A99F8A2-B7F8-4881-B19B-2B266FF28D30}" type="presOf" srcId="{677BDC6D-A148-4101-B40D-15C78A5DDCD5}" destId="{4144E727-AD49-4EFC-9619-3D9DA024F176}" srcOrd="0" destOrd="0" presId="urn:microsoft.com/office/officeart/2005/8/layout/default"/>
    <dgm:cxn modelId="{9089CAC2-FBA8-454D-B463-FD6E62A0B389}" type="presOf" srcId="{C9BA77EB-9013-419E-BD7C-2F0A2F40A5A5}" destId="{94550A46-3A14-49E7-947D-ED5E4DA96F8A}" srcOrd="0" destOrd="0" presId="urn:microsoft.com/office/officeart/2005/8/layout/default"/>
    <dgm:cxn modelId="{1726ECC5-5114-4552-A6E6-7D9F3F607817}" srcId="{70C52178-A6B5-45F5-B548-E1F1CB643E90}" destId="{677BDC6D-A148-4101-B40D-15C78A5DDCD5}" srcOrd="5" destOrd="0" parTransId="{D0D7B0DB-30B9-40FB-897E-5048AA0A3EA8}" sibTransId="{628CF0A0-F8E4-4E35-BB41-88B840AE8739}"/>
    <dgm:cxn modelId="{7CDEBECF-D62A-4DE7-85CF-FFAC59492E71}" type="presOf" srcId="{70C52178-A6B5-45F5-B548-E1F1CB643E90}" destId="{AF9E5767-CCA5-482B-8FEE-6DC7938D97AC}" srcOrd="0" destOrd="0" presId="urn:microsoft.com/office/officeart/2005/8/layout/default"/>
    <dgm:cxn modelId="{2D5C89E4-901D-4161-91CC-186F40CED930}" srcId="{70C52178-A6B5-45F5-B548-E1F1CB643E90}" destId="{49B46684-A1AD-40AD-9300-D019316B7616}" srcOrd="4" destOrd="0" parTransId="{F0F2F528-3410-44F2-9763-989E35E584BD}" sibTransId="{215F6E2E-614F-4D80-AB0B-13396134C5A5}"/>
    <dgm:cxn modelId="{3E0EA9E5-A951-42BF-A33A-4FF72A555864}" srcId="{70C52178-A6B5-45F5-B548-E1F1CB643E90}" destId="{E13350D4-B96C-4CB4-96B9-92190D26917A}" srcOrd="3" destOrd="0" parTransId="{CB640BF4-AF7C-4868-B97E-87DFBDCD0599}" sibTransId="{994DCF35-24FE-478E-9D69-D598E6F6EBCD}"/>
    <dgm:cxn modelId="{6F5D34F6-AD96-47C6-9CFA-26061161D207}" type="presOf" srcId="{E13350D4-B96C-4CB4-96B9-92190D26917A}" destId="{0D25F5D9-632B-41FC-855A-FE7CF57BB647}" srcOrd="0" destOrd="0" presId="urn:microsoft.com/office/officeart/2005/8/layout/default"/>
    <dgm:cxn modelId="{6BE40B57-F3EA-4187-A7B8-E7FA1BCA9AD3}" type="presParOf" srcId="{AF9E5767-CCA5-482B-8FEE-6DC7938D97AC}" destId="{1E656D3C-07FC-4841-B845-138A0582F2DD}" srcOrd="0" destOrd="0" presId="urn:microsoft.com/office/officeart/2005/8/layout/default"/>
    <dgm:cxn modelId="{C51FE462-11E6-4DAC-AD12-E371922525F2}" type="presParOf" srcId="{AF9E5767-CCA5-482B-8FEE-6DC7938D97AC}" destId="{1F9F961E-2F57-467C-944D-325524D157FE}" srcOrd="1" destOrd="0" presId="urn:microsoft.com/office/officeart/2005/8/layout/default"/>
    <dgm:cxn modelId="{F5F1231D-0D88-44F6-AB56-94838770B14B}" type="presParOf" srcId="{AF9E5767-CCA5-482B-8FEE-6DC7938D97AC}" destId="{94550A46-3A14-49E7-947D-ED5E4DA96F8A}" srcOrd="2" destOrd="0" presId="urn:microsoft.com/office/officeart/2005/8/layout/default"/>
    <dgm:cxn modelId="{7E468686-288E-451B-954B-B1A9A6ACDABD}" type="presParOf" srcId="{AF9E5767-CCA5-482B-8FEE-6DC7938D97AC}" destId="{1EA6BD13-0239-4CC3-A5E7-8C88EC953F50}" srcOrd="3" destOrd="0" presId="urn:microsoft.com/office/officeart/2005/8/layout/default"/>
    <dgm:cxn modelId="{920B0659-4F60-4CDD-A95F-CEB371C00CB6}" type="presParOf" srcId="{AF9E5767-CCA5-482B-8FEE-6DC7938D97AC}" destId="{C702F102-BE29-42EB-9764-C56AEF45AC3B}" srcOrd="4" destOrd="0" presId="urn:microsoft.com/office/officeart/2005/8/layout/default"/>
    <dgm:cxn modelId="{E0B31298-31F7-4088-9093-EC6A41C97AC9}" type="presParOf" srcId="{AF9E5767-CCA5-482B-8FEE-6DC7938D97AC}" destId="{3959A0E7-C982-43AD-86EF-C131CB53EE74}" srcOrd="5" destOrd="0" presId="urn:microsoft.com/office/officeart/2005/8/layout/default"/>
    <dgm:cxn modelId="{8A19B507-95F6-48C1-AC58-40EBA7D6279D}" type="presParOf" srcId="{AF9E5767-CCA5-482B-8FEE-6DC7938D97AC}" destId="{0D25F5D9-632B-41FC-855A-FE7CF57BB647}" srcOrd="6" destOrd="0" presId="urn:microsoft.com/office/officeart/2005/8/layout/default"/>
    <dgm:cxn modelId="{11F78D51-9901-4AA5-BBF7-3812ABE170D5}" type="presParOf" srcId="{AF9E5767-CCA5-482B-8FEE-6DC7938D97AC}" destId="{D56A1C1A-AF5E-4653-87C7-387E3E6D9057}" srcOrd="7" destOrd="0" presId="urn:microsoft.com/office/officeart/2005/8/layout/default"/>
    <dgm:cxn modelId="{CC982FB6-8176-4B1B-B5C1-E309F7CECC67}" type="presParOf" srcId="{AF9E5767-CCA5-482B-8FEE-6DC7938D97AC}" destId="{86965CDB-538F-4387-B24F-F4C8A370754D}" srcOrd="8" destOrd="0" presId="urn:microsoft.com/office/officeart/2005/8/layout/default"/>
    <dgm:cxn modelId="{6034FCEC-AD22-4BCF-B404-416574189F4D}" type="presParOf" srcId="{AF9E5767-CCA5-482B-8FEE-6DC7938D97AC}" destId="{9082B228-75E0-4CBC-A89C-78C0831CFBEC}" srcOrd="9" destOrd="0" presId="urn:microsoft.com/office/officeart/2005/8/layout/default"/>
    <dgm:cxn modelId="{8ADD907A-1B14-4333-8084-B22AF3D938EE}" type="presParOf" srcId="{AF9E5767-CCA5-482B-8FEE-6DC7938D97AC}" destId="{4144E727-AD49-4EFC-9619-3D9DA024F17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56D3C-07FC-4841-B845-138A0582F2DD}">
      <dsp:nvSpPr>
        <dsp:cNvPr id="0" name=""/>
        <dsp:cNvSpPr/>
      </dsp:nvSpPr>
      <dsp:spPr>
        <a:xfrm>
          <a:off x="152268" y="1583"/>
          <a:ext cx="3487621" cy="20925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Federal, state, and local DOTs</a:t>
          </a:r>
        </a:p>
      </dsp:txBody>
      <dsp:txXfrm>
        <a:off x="152268" y="1583"/>
        <a:ext cx="3487621" cy="2092572"/>
      </dsp:txXfrm>
    </dsp:sp>
    <dsp:sp modelId="{94550A46-3A14-49E7-947D-ED5E4DA96F8A}">
      <dsp:nvSpPr>
        <dsp:cNvPr id="0" name=""/>
        <dsp:cNvSpPr/>
      </dsp:nvSpPr>
      <dsp:spPr>
        <a:xfrm>
          <a:off x="3988651" y="1583"/>
          <a:ext cx="3487621" cy="20925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City and regional planning agencies</a:t>
          </a:r>
        </a:p>
      </dsp:txBody>
      <dsp:txXfrm>
        <a:off x="3988651" y="1583"/>
        <a:ext cx="3487621" cy="2092572"/>
      </dsp:txXfrm>
    </dsp:sp>
    <dsp:sp modelId="{C702F102-BE29-42EB-9764-C56AEF45AC3B}">
      <dsp:nvSpPr>
        <dsp:cNvPr id="0" name=""/>
        <dsp:cNvSpPr/>
      </dsp:nvSpPr>
      <dsp:spPr>
        <a:xfrm>
          <a:off x="7825035" y="1583"/>
          <a:ext cx="3487621" cy="20925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Transportation and transit operators</a:t>
          </a:r>
        </a:p>
      </dsp:txBody>
      <dsp:txXfrm>
        <a:off x="7825035" y="1583"/>
        <a:ext cx="3487621" cy="2092572"/>
      </dsp:txXfrm>
    </dsp:sp>
    <dsp:sp modelId="{0D25F5D9-632B-41FC-855A-FE7CF57BB647}">
      <dsp:nvSpPr>
        <dsp:cNvPr id="0" name=""/>
        <dsp:cNvSpPr/>
      </dsp:nvSpPr>
      <dsp:spPr>
        <a:xfrm>
          <a:off x="152268" y="2442918"/>
          <a:ext cx="3487621" cy="20925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Technology providers</a:t>
          </a:r>
        </a:p>
      </dsp:txBody>
      <dsp:txXfrm>
        <a:off x="152268" y="2442918"/>
        <a:ext cx="3487621" cy="2092572"/>
      </dsp:txXfrm>
    </dsp:sp>
    <dsp:sp modelId="{86965CDB-538F-4387-B24F-F4C8A370754D}">
      <dsp:nvSpPr>
        <dsp:cNvPr id="0" name=""/>
        <dsp:cNvSpPr/>
      </dsp:nvSpPr>
      <dsp:spPr>
        <a:xfrm>
          <a:off x="3988651" y="2442918"/>
          <a:ext cx="3487621" cy="20925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Traveling public</a:t>
          </a:r>
        </a:p>
      </dsp:txBody>
      <dsp:txXfrm>
        <a:off x="3988651" y="2442918"/>
        <a:ext cx="3487621" cy="2092572"/>
      </dsp:txXfrm>
    </dsp:sp>
    <dsp:sp modelId="{4144E727-AD49-4EFC-9619-3D9DA024F176}">
      <dsp:nvSpPr>
        <dsp:cNvPr id="0" name=""/>
        <dsp:cNvSpPr/>
      </dsp:nvSpPr>
      <dsp:spPr>
        <a:xfrm>
          <a:off x="7825035" y="2442918"/>
          <a:ext cx="3487621" cy="209257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Broader community</a:t>
          </a:r>
        </a:p>
      </dsp:txBody>
      <dsp:txXfrm>
        <a:off x="7825035" y="2442918"/>
        <a:ext cx="3487621" cy="20925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9C6275C3-C3B8-FE4D-8DF6-DC9BB18680CD}" type="datetimeFigureOut">
              <a:rPr lang="en-US" smtClean="0"/>
              <a:t>3/30/2026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7819744D-5F3E-D64C-8B0C-BF09D57203EE}" type="slidenum">
              <a:rPr lang="en-US" smtClean="0"/>
              <a:t>‹#›</a:t>
            </a:fld>
            <a:endParaRPr lang="en-US"/>
          </a:p>
        </p:txBody>
      </p:sp>
    </p:spTree>
    <p:extLst>
      <p:ext uri="{BB962C8B-B14F-4D97-AF65-F5344CB8AC3E}">
        <p14:creationId xmlns:p14="http://schemas.microsoft.com/office/powerpoint/2010/main" val="179731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B9285-357F-480A-A9A9-8FEFB7B48F5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174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Additional considerations for this example; how can ITS solutions be applied to address this safety issue?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Tell: </a:t>
            </a:r>
            <a:r>
              <a:rPr lang="en-US" b="0" dirty="0"/>
              <a:t>To address the wrong-way driving risk, traditional countermeasures such as enhanced static signage and pavement markings have already been implemented at high-risk locations. Despite these efforts, wrong-way entries continue to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t>Therefore, the </a:t>
            </a:r>
            <a:r>
              <a:rPr lang="en-US" dirty="0">
                <a:effectLst/>
                <a:ea typeface="Times New Roman" panose="02020603050405020304" pitchFamily="18" charset="0"/>
                <a:cs typeface="Arial" panose="020B0604020202020204" pitchFamily="34" charset="0"/>
              </a:rPr>
              <a:t>DOT would like to consider additional countermeasures. The solution needs to more clearly warn drivers that entering the freeway at the off-ramp is the wrong direction, detect wrong-way driving and inform drivers on the freeway that another vehicle is traveling in the wrong direction, and quickly dispatch emergency response services to escort the wrong-way driving vehicle safely off the freeway.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ea typeface="Times New Roman" panose="02020603050405020304" pitchFamily="18" charset="0"/>
                <a:cs typeface="Arial" panose="020B0604020202020204" pitchFamily="34" charset="0"/>
              </a:rPr>
              <a:t>Tell:</a:t>
            </a:r>
            <a:r>
              <a:rPr lang="en-US" b="0" dirty="0">
                <a:effectLst/>
                <a:ea typeface="Times New Roman" panose="02020603050405020304" pitchFamily="18" charset="0"/>
                <a:cs typeface="Arial" panose="020B0604020202020204" pitchFamily="34" charset="0"/>
              </a:rPr>
              <a:t> In systems engineering, the problem definition stage is crucial for identifying and describing the problem the system aims to address, setting the overall direction for the system. A problem statement answers three questions: What is the problem or need? Who has the problem or need? Why is it important to solve? When developing an initial problem statement, consider the format of </a:t>
            </a:r>
            <a:r>
              <a:rPr lang="en-US" b="1" u="none" dirty="0">
                <a:effectLst/>
                <a:ea typeface="Times New Roman" panose="02020603050405020304" pitchFamily="18" charset="0"/>
                <a:cs typeface="Arial" panose="020B0604020202020204" pitchFamily="34" charset="0"/>
              </a:rPr>
              <a:t>who</a:t>
            </a:r>
            <a:r>
              <a:rPr lang="en-US" b="0" u="none" dirty="0">
                <a:effectLst/>
                <a:ea typeface="Times New Roman" panose="02020603050405020304" pitchFamily="18" charset="0"/>
                <a:cs typeface="Arial" panose="020B0604020202020204" pitchFamily="34" charset="0"/>
              </a:rPr>
              <a:t> needs(s) </a:t>
            </a:r>
            <a:r>
              <a:rPr lang="en-US" b="1" u="none" dirty="0">
                <a:effectLst/>
                <a:ea typeface="Times New Roman" panose="02020603050405020304" pitchFamily="18" charset="0"/>
                <a:cs typeface="Arial" panose="020B0604020202020204" pitchFamily="34" charset="0"/>
              </a:rPr>
              <a:t>what</a:t>
            </a:r>
            <a:r>
              <a:rPr lang="en-US" b="0" u="none" dirty="0">
                <a:effectLst/>
                <a:ea typeface="Times New Roman" panose="02020603050405020304" pitchFamily="18" charset="0"/>
                <a:cs typeface="Arial" panose="020B0604020202020204" pitchFamily="34" charset="0"/>
              </a:rPr>
              <a:t> because </a:t>
            </a:r>
            <a:r>
              <a:rPr lang="en-US" b="1" u="none" dirty="0">
                <a:effectLst/>
                <a:ea typeface="Times New Roman" panose="02020603050405020304" pitchFamily="18" charset="0"/>
                <a:cs typeface="Arial" panose="020B0604020202020204" pitchFamily="34" charset="0"/>
              </a:rPr>
              <a:t>why</a:t>
            </a:r>
            <a:r>
              <a:rPr lang="en-US" b="0" dirty="0">
                <a:effectLst/>
                <a:ea typeface="Times New Roman" panose="02020603050405020304" pitchFamily="18" charset="0"/>
                <a:cs typeface="Arial" panose="020B0604020202020204" pitchFamily="34" charset="0"/>
              </a:rPr>
              <a:t>.</a:t>
            </a:r>
            <a:endParaRPr lang="en-US" b="1" dirty="0">
              <a:effectLs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b="0" dirty="0"/>
              <a:t>What is the problem or need?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Answer: The problem is wrong-way drivers entering the freeway.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Answer: The need is a bit multi-faceted. First, the need is to reduce or eliminate drivers entering the freeway the wrong direction as much as possible. Then, if the driver does enter the freeway the wrong direction, the need is to warn other drivers of the wrong-way driver so that they are aware and can avoid them and dispatch emergency personnel immediately to stop the wrong-way driver.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b="0" dirty="0"/>
              <a:t>Who has the need? In other words, who is directly impacted by wrong-way driving in this 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Answer: Drivers entering the freeway the wrong direction and drivers on the freeway driving in the direction where a wrong-way driver has entered the freeway.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b="0" dirty="0"/>
              <a:t>Why is this happening?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Times New Roman" panose="02020603050405020304" pitchFamily="18" charset="0"/>
              <a:cs typeface="Arial" panose="020B0604020202020204" pitchFamily="34" charset="0"/>
            </a:endParaRPr>
          </a:p>
          <a:p>
            <a:pPr marL="0" marR="0">
              <a:spcAft>
                <a:spcPts val="600"/>
              </a:spcAft>
              <a:buNone/>
            </a:pPr>
            <a:r>
              <a:rPr lang="en-US" b="1" dirty="0">
                <a:effectLst/>
                <a:ea typeface="Times New Roman" panose="02020603050405020304" pitchFamily="18" charset="0"/>
                <a:cs typeface="Arial" panose="020B0604020202020204" pitchFamily="34" charset="0"/>
              </a:rPr>
              <a:t>Tell: </a:t>
            </a:r>
            <a:r>
              <a:rPr lang="en-US" b="0" dirty="0">
                <a:effectLst/>
                <a:ea typeface="Times New Roman" panose="02020603050405020304" pitchFamily="18" charset="0"/>
                <a:cs typeface="Arial" panose="020B0604020202020204" pitchFamily="34" charset="0"/>
              </a:rPr>
              <a:t>Putting together all of the pieces of the who, what, and why, participants may come up with a statement such as the following: </a:t>
            </a:r>
          </a:p>
          <a:p>
            <a:pPr marL="342900" marR="0" lvl="0" indent="-342900">
              <a:buFont typeface="Symbol" panose="05050102010706020507" pitchFamily="18" charset="2"/>
              <a:buChar char=""/>
            </a:pPr>
            <a:r>
              <a:rPr lang="en-US" dirty="0">
                <a:effectLst/>
                <a:ea typeface="Times New Roman" panose="02020603050405020304" pitchFamily="18" charset="0"/>
                <a:cs typeface="Arial" panose="020B0604020202020204" pitchFamily="34" charset="0"/>
              </a:rPr>
              <a:t>The interstate experiences wrong-way driving incidents that endanger the lives of drivers on the freeway. DOT would like to develop and implement an approach to reduce the number of wrong-way drivers. DOT would also like to improve the safety and operations of the roadway by providing early detection of wrong-way drivers, issuing warnings to wrong-way drivers and upstream motorists, and dispatching emergency response services to escort the wrong-way driving vehicle safely off the freeway.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Information: </a:t>
            </a:r>
            <a:r>
              <a:rPr lang="en-US" b="0" dirty="0"/>
              <a:t>Consider another example of a problem statement, in this case for a truck parking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Problem statement: </a:t>
            </a:r>
            <a:r>
              <a:rPr lang="en-US" dirty="0">
                <a:effectLst/>
              </a:rPr>
              <a:t>State X has an interstate freeway that is a major north south corridor for truck traffic. The corridor has several public and privately operated rest area facilities that are often congested and over capacity as trucks are required to limit hours of operation. The interstate is severely congested approaching urban areas, limiting the distances trucks can travel along the corridor due to the constrained hours of service. Truck drivers commonly complain about the difficulty of obtaining information on truck parking availability in a timely fashion to improve their operations and find available parking facilities during their off hours. </a:t>
            </a:r>
            <a:r>
              <a:rPr lang="en-US" b="0" dirty="0"/>
              <a:t>State X would like to enhance highway safety by providing timely and reliable truck parking, provide sustainable and scalable truck distribution to available space, and project a secure solution that protects user privacy and data. </a:t>
            </a:r>
          </a:p>
          <a:p>
            <a:endParaRPr lang="en-US" b="1" dirty="0"/>
          </a:p>
          <a:p>
            <a:r>
              <a:rPr lang="en-US" b="0" dirty="0"/>
              <a:t>Image source:</a:t>
            </a:r>
          </a:p>
          <a:p>
            <a:r>
              <a:rPr lang="en-US" dirty="0"/>
              <a:t>Image: I-4 in central Florida.</a:t>
            </a:r>
          </a:p>
          <a:p>
            <a:r>
              <a:rPr lang="en-US" dirty="0"/>
              <a:t>Image source: FDOT (https://www.tampabaynext.com/projects/i-4-corridor/)</a:t>
            </a:r>
          </a:p>
          <a:p>
            <a:endParaRPr lang="en-US" dirty="0"/>
          </a:p>
        </p:txBody>
      </p:sp>
      <p:sp>
        <p:nvSpPr>
          <p:cNvPr id="4" name="Slide Number Placeholder 3"/>
          <p:cNvSpPr>
            <a:spLocks noGrp="1"/>
          </p:cNvSpPr>
          <p:nvPr>
            <p:ph type="sldNum" sz="quarter" idx="5"/>
          </p:nvPr>
        </p:nvSpPr>
        <p:spPr/>
        <p:txBody>
          <a:bodyPr/>
          <a:lstStyle/>
          <a:p>
            <a:fld id="{7A3C7ABC-D95B-4519-888B-65B578867C61}" type="slidenum">
              <a:rPr lang="en-US" smtClean="0"/>
              <a:t>12</a:t>
            </a:fld>
            <a:endParaRPr lang="en-US"/>
          </a:p>
        </p:txBody>
      </p:sp>
    </p:spTree>
    <p:extLst>
      <p:ext uri="{BB962C8B-B14F-4D97-AF65-F5344CB8AC3E}">
        <p14:creationId xmlns:p14="http://schemas.microsoft.com/office/powerpoint/2010/main" val="511139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Key Message: </a:t>
            </a: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ConOps</a:t>
            </a:r>
            <a:r>
              <a:rPr lang="en-US" sz="1200" b="0" i="0" kern="1200" dirty="0">
                <a:solidFill>
                  <a:schemeClr val="tx1"/>
                </a:solidFill>
                <a:effectLst/>
                <a:latin typeface="+mn-lt"/>
                <a:ea typeface="+mn-ea"/>
                <a:cs typeface="+mn-cs"/>
              </a:rPr>
              <a:t> is a stakeholder-oriented description of the system that is being developed. The purpose of the </a:t>
            </a:r>
            <a:r>
              <a:rPr lang="en-US" sz="1200" b="0" i="0" kern="1200" dirty="0" err="1">
                <a:solidFill>
                  <a:schemeClr val="tx1"/>
                </a:solidFill>
                <a:effectLst/>
                <a:latin typeface="+mn-lt"/>
                <a:ea typeface="+mn-ea"/>
                <a:cs typeface="+mn-cs"/>
              </a:rPr>
              <a:t>ConOps</a:t>
            </a:r>
            <a:r>
              <a:rPr lang="en-US" sz="1200" b="0" i="0" kern="1200" dirty="0">
                <a:solidFill>
                  <a:schemeClr val="tx1"/>
                </a:solidFill>
                <a:effectLst/>
                <a:latin typeface="+mn-lt"/>
                <a:ea typeface="+mn-ea"/>
                <a:cs typeface="+mn-cs"/>
              </a:rPr>
              <a:t> is to clearly convey a high-level view of the system to be developed that each stakeholder who has a stake in the system (e.g., owner, operator, maintainer, developer, management, and in some cases the end user) can understand.</a:t>
            </a:r>
          </a:p>
          <a:p>
            <a:endParaRPr lang="en-US" sz="1200" b="0" i="0" kern="1200" dirty="0">
              <a:solidFill>
                <a:schemeClr val="tx1"/>
              </a:solidFill>
              <a:effectLst/>
              <a:latin typeface="+mn-lt"/>
              <a:ea typeface="+mn-ea"/>
              <a:cs typeface="+mn-cs"/>
            </a:endParaRPr>
          </a:p>
          <a:p>
            <a:r>
              <a:rPr lang="en-US" b="1" dirty="0"/>
              <a:t>Timing: </a:t>
            </a:r>
            <a:r>
              <a:rPr lang="en-US" b="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Facilitation Guidance: </a:t>
            </a:r>
            <a:r>
              <a:rPr lang="en-US" b="0" dirty="0"/>
              <a:t>Explain how the </a:t>
            </a:r>
            <a:r>
              <a:rPr lang="en-US" b="0" dirty="0" err="1"/>
              <a:t>ConOps</a:t>
            </a:r>
            <a:r>
              <a:rPr lang="en-US" b="0" dirty="0"/>
              <a:t> acts as a bridge between the user needs (transportation challenge or problem) and the system requirements.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a:t>
            </a:r>
            <a:r>
              <a:rPr lang="en-US" b="0" dirty="0"/>
              <a:t> </a:t>
            </a:r>
            <a:r>
              <a:rPr lang="en-US" b="0" i="0" baseline="0" dirty="0">
                <a:solidFill>
                  <a:srgbClr val="000000"/>
                </a:solidFill>
                <a:effectLst/>
              </a:rPr>
              <a:t>A problem statement and user needs are critical inputs into a Concept of Operations or </a:t>
            </a:r>
            <a:r>
              <a:rPr lang="en-US" b="0" i="0" baseline="0" dirty="0" err="1">
                <a:solidFill>
                  <a:srgbClr val="000000"/>
                </a:solidFill>
                <a:effectLst/>
              </a:rPr>
              <a:t>ConOps</a:t>
            </a:r>
            <a:r>
              <a:rPr lang="en-US" b="0" i="0" baseline="0" dirty="0">
                <a:solidFill>
                  <a:srgbClr val="000000"/>
                </a:solidFill>
                <a:effectLst/>
              </a:rPr>
              <a:t> document. </a:t>
            </a:r>
            <a:r>
              <a:rPr lang="en-US" b="0" i="0" dirty="0">
                <a:solidFill>
                  <a:srgbClr val="000000"/>
                </a:solidFill>
                <a:effectLst/>
              </a:rPr>
              <a:t>The </a:t>
            </a:r>
            <a:r>
              <a:rPr lang="en-US" b="0" i="0" dirty="0" err="1">
                <a:solidFill>
                  <a:srgbClr val="000000"/>
                </a:solidFill>
                <a:effectLst/>
              </a:rPr>
              <a:t>ConOps</a:t>
            </a:r>
            <a:r>
              <a:rPr lang="en-US" b="0" i="0" dirty="0">
                <a:solidFill>
                  <a:srgbClr val="000000"/>
                </a:solidFill>
                <a:effectLst/>
              </a:rPr>
              <a:t> is a non-technical, stakeholder-oriented description of the system being developed and explains how it will be used. It presents each of the multiple views of the system corresponding to the various stakeholders, reflecting the various stakeholder’s viewpoints. These stakeholders include operators, owners, developers, maintenance, management, and in some cases end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rPr>
              <a:t>Tell: </a:t>
            </a:r>
            <a:r>
              <a:rPr lang="en-US" b="0" i="0" dirty="0">
                <a:solidFill>
                  <a:srgbClr val="000000"/>
                </a:solidFill>
                <a:effectLst/>
              </a:rPr>
              <a:t>The </a:t>
            </a:r>
            <a:r>
              <a:rPr lang="en-US" b="0" i="0" dirty="0" err="1">
                <a:solidFill>
                  <a:srgbClr val="000000"/>
                </a:solidFill>
                <a:effectLst/>
              </a:rPr>
              <a:t>ConOps</a:t>
            </a:r>
            <a:r>
              <a:rPr lang="en-US" b="0" i="0" dirty="0">
                <a:solidFill>
                  <a:srgbClr val="000000"/>
                </a:solidFill>
                <a:effectLst/>
              </a:rPr>
              <a:t> provides a bridge between the vague needs that motivated the project and the specific technical requirements necessary to build and implement the system. The documentation of the </a:t>
            </a:r>
            <a:r>
              <a:rPr lang="en-US" b="0" i="0" dirty="0" err="1">
                <a:solidFill>
                  <a:srgbClr val="000000"/>
                </a:solidFill>
                <a:effectLst/>
              </a:rPr>
              <a:t>ConOps</a:t>
            </a:r>
            <a:r>
              <a:rPr lang="en-US" b="0" i="0" dirty="0">
                <a:solidFill>
                  <a:srgbClr val="000000"/>
                </a:solidFill>
                <a:effectLst/>
              </a:rPr>
              <a:t> can be easily reviewed by the stakeholders to get their agreement on the system description, operations, and maintenance. It also provides the basis for validating the system being built.</a:t>
            </a:r>
            <a:endParaRPr lang="en-US" b="1"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endParaRPr>
          </a:p>
          <a:p>
            <a:r>
              <a:rPr lang="en-US" b="1" i="0" dirty="0">
                <a:solidFill>
                  <a:srgbClr val="000000"/>
                </a:solidFill>
                <a:effectLst/>
              </a:rPr>
              <a:t>Tell: </a:t>
            </a: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ConOps</a:t>
            </a:r>
            <a:r>
              <a:rPr lang="en-US" sz="1200" b="0" i="0" kern="1200" dirty="0">
                <a:solidFill>
                  <a:schemeClr val="tx1"/>
                </a:solidFill>
                <a:effectLst/>
                <a:latin typeface="+mn-lt"/>
                <a:ea typeface="+mn-ea"/>
                <a:cs typeface="+mn-cs"/>
              </a:rPr>
              <a:t> includes: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High-level identification of user needs and system capabilities in terms that all project </a:t>
            </a:r>
            <a:r>
              <a:rPr lang="en-US" sz="1200" b="0" i="0" u="none" kern="1200" dirty="0">
                <a:solidFill>
                  <a:schemeClr val="tx1"/>
                </a:solidFill>
                <a:effectLst/>
                <a:latin typeface="+mn-lt"/>
                <a:ea typeface="+mn-ea"/>
                <a:cs typeface="+mn-cs"/>
              </a:rPr>
              <a:t>stakeholders</a:t>
            </a:r>
            <a:r>
              <a:rPr lang="en-US" sz="1200" b="0" i="0" kern="1200" dirty="0">
                <a:solidFill>
                  <a:schemeClr val="tx1"/>
                </a:solidFill>
                <a:effectLst/>
                <a:latin typeface="+mn-lt"/>
                <a:ea typeface="+mn-ea"/>
                <a:cs typeface="+mn-cs"/>
              </a:rPr>
              <a:t> can understand.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Shared understanding by stakeholders on the who, what, why, where, and how of the system.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Agreement on key </a:t>
            </a:r>
            <a:r>
              <a:rPr lang="en-US" sz="1200" b="0" i="0" u="none" kern="1200" dirty="0">
                <a:solidFill>
                  <a:schemeClr val="tx1"/>
                </a:solidFill>
                <a:effectLst/>
                <a:latin typeface="+mn-lt"/>
                <a:ea typeface="+mn-ea"/>
                <a:cs typeface="+mn-cs"/>
              </a:rPr>
              <a:t>performance </a:t>
            </a:r>
            <a:r>
              <a:rPr lang="en-US" sz="1200" b="0" i="0" kern="1200" dirty="0">
                <a:solidFill>
                  <a:schemeClr val="tx1"/>
                </a:solidFill>
                <a:effectLst/>
                <a:latin typeface="+mn-lt"/>
                <a:ea typeface="+mn-ea"/>
                <a:cs typeface="+mn-cs"/>
              </a:rPr>
              <a:t>measures and a basic plan for how the system will be validated at the end of project development.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Content 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https://ops.fhwa.dot.gov/seits/sections/section3/3_3_5.html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https://ops.fhwa.dot.gov/seits/sections/intro/6.html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Image source: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Image: Diagram of the V-Model systems engineering process showing lifecycle stages from left to right. On the left descending side: Planning Process, Project Planning, </a:t>
            </a:r>
            <a:r>
              <a:rPr lang="en-US" b="0" dirty="0" err="1">
                <a:effectLst/>
                <a:ea typeface="Times New Roman" panose="02020603050405020304" pitchFamily="18" charset="0"/>
                <a:cs typeface="Arial" panose="020B0604020202020204" pitchFamily="34" charset="0"/>
              </a:rPr>
              <a:t>ConOps</a:t>
            </a:r>
            <a:r>
              <a:rPr lang="en-US" b="0" dirty="0">
                <a:effectLst/>
                <a:ea typeface="Times New Roman" panose="02020603050405020304" pitchFamily="18" charset="0"/>
                <a:cs typeface="Arial" panose="020B0604020202020204" pitchFamily="34" charset="0"/>
              </a:rPr>
              <a:t> (Concept of Operations), Requirements, and Design &amp; Implementation. On the right ascending side: Verification Testing, Validation Testing, Operations and Maintenance, and Retirement/Replacement. Blue dashed arrows connect </a:t>
            </a:r>
            <a:r>
              <a:rPr lang="en-US" b="0" dirty="0" err="1">
                <a:effectLst/>
                <a:ea typeface="Times New Roman" panose="02020603050405020304" pitchFamily="18" charset="0"/>
                <a:cs typeface="Arial" panose="020B0604020202020204" pitchFamily="34" charset="0"/>
              </a:rPr>
              <a:t>ConOps</a:t>
            </a:r>
            <a:r>
              <a:rPr lang="en-US" b="0" dirty="0">
                <a:effectLst/>
                <a:ea typeface="Times New Roman" panose="02020603050405020304" pitchFamily="18" charset="0"/>
                <a:cs typeface="Arial" panose="020B0604020202020204" pitchFamily="34" charset="0"/>
              </a:rPr>
              <a:t> to Validation Testing, and Requirements to Verification Testing, illustrating how earlier planning stages link to later testing stages. </a:t>
            </a:r>
            <a:r>
              <a:rPr lang="en-US" b="0" dirty="0" err="1">
                <a:effectLst/>
                <a:ea typeface="Times New Roman" panose="02020603050405020304" pitchFamily="18" charset="0"/>
                <a:cs typeface="Arial" panose="020B0604020202020204" pitchFamily="34" charset="0"/>
              </a:rPr>
              <a:t>ConOps</a:t>
            </a:r>
            <a:r>
              <a:rPr lang="en-US" b="0" dirty="0">
                <a:effectLst/>
                <a:ea typeface="Times New Roman" panose="02020603050405020304" pitchFamily="18" charset="0"/>
                <a:cs typeface="Arial" panose="020B0604020202020204" pitchFamily="34" charset="0"/>
              </a:rPr>
              <a:t> is highlighted.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Source: USDOT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C7ABC-D95B-4519-888B-65B578867C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61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14</a:t>
            </a:fld>
            <a:endParaRPr lang="en-US"/>
          </a:p>
        </p:txBody>
      </p:sp>
    </p:spTree>
    <p:extLst>
      <p:ext uri="{BB962C8B-B14F-4D97-AF65-F5344CB8AC3E}">
        <p14:creationId xmlns:p14="http://schemas.microsoft.com/office/powerpoint/2010/main" val="2625586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Key Message: </a:t>
            </a:r>
            <a:r>
              <a:rPr lang="en-US" b="0"/>
              <a:t>This slide describes the purpose of the ConOps and what information goes in it.</a:t>
            </a:r>
            <a:endParaRPr lang="en-US" b="1"/>
          </a:p>
          <a:p>
            <a:endParaRPr lang="en-US" b="1" i="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a:solidFill>
                  <a:srgbClr val="000000"/>
                </a:solidFill>
                <a:effectLst/>
              </a:rPr>
              <a:t>Timing: </a:t>
            </a:r>
            <a:r>
              <a:rPr lang="en-US" b="0" i="0" baseline="0">
                <a:solidFill>
                  <a:srgbClr val="000000"/>
                </a:solidFill>
                <a:effectLst/>
              </a:rPr>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a:solidFill>
                  <a:srgbClr val="000000"/>
                </a:solidFill>
                <a:effectLst/>
              </a:rPr>
              <a:t>Facilitation Guidance: </a:t>
            </a:r>
            <a:r>
              <a:rPr lang="en-US" b="0" i="0" baseline="0">
                <a:solidFill>
                  <a:srgbClr val="000000"/>
                </a:solidFill>
                <a:effectLst/>
              </a:rPr>
              <a:t>Explain the ConOps general structure and what information it contains.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a:solidFill>
                <a:srgbClr val="000000"/>
              </a:solidFill>
              <a:effectLst/>
            </a:endParaRPr>
          </a:p>
          <a:p>
            <a:r>
              <a:rPr lang="en-US" b="1">
                <a:effectLst/>
                <a:ea typeface="Times New Roman" panose="02020603050405020304" pitchFamily="18" charset="0"/>
              </a:rPr>
              <a:t>Tell: </a:t>
            </a:r>
            <a:r>
              <a:rPr lang="en-US">
                <a:effectLst/>
                <a:ea typeface="Times New Roman" panose="02020603050405020304" pitchFamily="18" charset="0"/>
              </a:rPr>
              <a:t>Given what the ConOps is, common templates are often used to organize the information that needs to go into it. One such template is that from the Institute of Electrical and Electronics Engineers or “I”-triple “E”. However, depending on the project and system, some sections may be optional and other additional sections or appendices may be utilized. The sections of the “I”-triple “E” standard 1362-1998 template include:</a:t>
            </a:r>
            <a:endParaRPr lang="en-US"/>
          </a:p>
          <a:p>
            <a:pPr marL="228600" marR="0" lvl="0" indent="-228600">
              <a:buFont typeface="+mj-lt"/>
              <a:buAutoNum type="arabicPeriod"/>
            </a:pPr>
            <a:r>
              <a:rPr lang="en-US">
                <a:effectLst/>
                <a:ea typeface="Times New Roman" panose="02020603050405020304" pitchFamily="18" charset="0"/>
                <a:cs typeface="Segoe UI" panose="020B0502040204020203" pitchFamily="34" charset="0"/>
              </a:rPr>
              <a:t>The Scope section is where to provide a brief overview of the system to be built, including its high-level objectives and description.</a:t>
            </a:r>
          </a:p>
          <a:p>
            <a:pPr marL="228600" marR="0" lvl="0" indent="-228600">
              <a:buFont typeface="+mj-lt"/>
              <a:buAutoNum type="arabicPeriod"/>
            </a:pPr>
            <a:r>
              <a:rPr lang="en-US">
                <a:effectLst/>
                <a:ea typeface="Times New Roman" panose="02020603050405020304" pitchFamily="18" charset="0"/>
                <a:cs typeface="Segoe UI" panose="020B0502040204020203" pitchFamily="34" charset="0"/>
              </a:rPr>
              <a:t>The Referenced Documents section is where to list any supporting documentation and other resources that are useful in understanding the operations of the system, such as any strategic plans that drive the goals of the system to be developed.</a:t>
            </a:r>
          </a:p>
          <a:p>
            <a:pPr marL="228600" marR="0" lvl="0" indent="-228600">
              <a:buFont typeface="+mj-lt"/>
              <a:buAutoNum type="arabicPeriod"/>
            </a:pPr>
            <a:r>
              <a:rPr lang="en-US">
                <a:effectLst/>
                <a:ea typeface="Times New Roman" panose="02020603050405020304" pitchFamily="18" charset="0"/>
                <a:cs typeface="Segoe UI" panose="020B0502040204020203" pitchFamily="34" charset="0"/>
              </a:rPr>
              <a:t>The Current System or Situation section is where background information, objectives, and scope of the current system or situation, how it is currently used, and its drawbacks and limitations, user classes and other involved personnel, and the support environment should be provided.</a:t>
            </a:r>
          </a:p>
          <a:p>
            <a:pPr marL="228600" marR="0" lvl="0" indent="-228600">
              <a:buFont typeface="+mj-lt"/>
              <a:buAutoNum type="arabicPeriod"/>
            </a:pPr>
            <a:r>
              <a:rPr lang="en-US">
                <a:effectLst/>
                <a:ea typeface="Times New Roman" panose="02020603050405020304" pitchFamily="18" charset="0"/>
                <a:cs typeface="Segoe UI" panose="020B0502040204020203" pitchFamily="34" charset="0"/>
              </a:rPr>
              <a:t>This information leads into the Justification for and Nature of Changes section, which is where to provide the reasons for the proposed development, general approach to improve the system with a description of the desired changes, priorities of the changes, and changes considered but not included.</a:t>
            </a:r>
          </a:p>
          <a:p>
            <a:pPr marL="228600" marR="0" lvl="0" indent="-228600">
              <a:buFont typeface="+mj-lt"/>
              <a:buAutoNum type="arabicPeriod"/>
            </a:pPr>
            <a:r>
              <a:rPr lang="en-US">
                <a:effectLst/>
                <a:ea typeface="Times New Roman" panose="02020603050405020304" pitchFamily="18" charset="0"/>
                <a:cs typeface="Segoe UI" panose="020B0502040204020203" pitchFamily="34" charset="0"/>
              </a:rPr>
              <a:t>Next is the Concepts for the Proposed System section, which is where to provide the background, objectives, and scope operational policies and constraints, description, modes of operation, user classes and other involved personnel, and the support environment for the proposed system.</a:t>
            </a:r>
          </a:p>
          <a:p>
            <a:pPr marL="228600" marR="0" lvl="0" indent="-228600">
              <a:buFont typeface="+mj-lt"/>
              <a:buAutoNum type="arabicPeriod"/>
            </a:pPr>
            <a:r>
              <a:rPr lang="en-US">
                <a:effectLst/>
                <a:ea typeface="Times New Roman" panose="02020603050405020304" pitchFamily="18" charset="0"/>
                <a:cs typeface="Segoe UI" panose="020B0502040204020203" pitchFamily="34" charset="0"/>
              </a:rPr>
              <a:t>This is followed by Operational Scenarios, which is the heart of the document and where use case descriptions of where the system will be used, including user interactions, action/event and information flows, and expected outcomes are described. The scenarios should aim to cover all normal conditions, stress conditions, failure events, maintenance, and exceptions.</a:t>
            </a:r>
          </a:p>
          <a:p>
            <a:pPr marL="228600" marR="0" lvl="0" indent="-228600">
              <a:buFont typeface="+mj-lt"/>
              <a:buAutoNum type="arabicPeriod"/>
            </a:pPr>
            <a:r>
              <a:rPr lang="en-US">
                <a:effectLst/>
                <a:ea typeface="Times New Roman" panose="02020603050405020304" pitchFamily="18" charset="0"/>
                <a:cs typeface="Segoe UI" panose="020B0502040204020203" pitchFamily="34" charset="0"/>
              </a:rPr>
              <a:t>The Summary of Impacts section is where potential positive and negative effects of the proposed system on operational, organizational, and other related aspects to stakeholders are communicated. Such documentation efforts allow for a shared understanding and ability to address concerns early in the process to be fostered.</a:t>
            </a:r>
          </a:p>
          <a:p>
            <a:pPr marL="228600" marR="0" lvl="0" indent="-228600">
              <a:buFont typeface="+mj-lt"/>
              <a:buAutoNum type="arabicPeriod"/>
            </a:pPr>
            <a:r>
              <a:rPr lang="en-US">
                <a:effectLst/>
                <a:ea typeface="Times New Roman" panose="02020603050405020304" pitchFamily="18" charset="0"/>
                <a:cs typeface="Segoe UI" panose="020B0502040204020203" pitchFamily="34" charset="0"/>
              </a:rPr>
              <a:t>Finally, the Analysis of Proposed System section is where a summary of the improvements, disadvantages and limitations, as well as alternatives and trade-offs considered are provided, including performance measures for assessing the system.</a:t>
            </a:r>
          </a:p>
          <a:p>
            <a:pPr marL="228600" marR="0" lvl="0" indent="-228600">
              <a:buFont typeface="+mj-lt"/>
              <a:buAutoNum type="arabicPeriod"/>
            </a:pPr>
            <a:endParaRPr lang="en-US">
              <a:effectLst/>
              <a:ea typeface="Times New Roman" panose="02020603050405020304" pitchFamily="18" charset="0"/>
            </a:endParaRPr>
          </a:p>
          <a:p>
            <a:endParaRPr lang="en-US"/>
          </a:p>
          <a:p>
            <a:r>
              <a:rPr lang="en-US"/>
              <a:t>Content sources: </a:t>
            </a:r>
          </a:p>
          <a:p>
            <a:r>
              <a:rPr lang="en-US"/>
              <a:t>https://ops.fhwa.dot.gov/seits/sections/section3/3_3_5.html</a:t>
            </a:r>
          </a:p>
          <a:p>
            <a:r>
              <a:rPr lang="en-US"/>
              <a:t>https://ops.fhwa.dot.gov/seits/sections/section6/6_4.html</a:t>
            </a:r>
          </a:p>
          <a:p>
            <a:r>
              <a:rPr lang="en-US"/>
              <a:t>https://standards.ieee.org/ieee/1362/2047/</a:t>
            </a:r>
          </a:p>
          <a:p>
            <a:endParaRPr lang="en-US"/>
          </a:p>
          <a:p>
            <a:r>
              <a:rPr lang="en-US"/>
              <a:t>Image source: </a:t>
            </a:r>
          </a:p>
          <a:p>
            <a:r>
              <a:rPr lang="en-US"/>
              <a:t>Image: Illustration of three people interacting with oversized computer screen displaying digital documents and folders. One person climbs a ladder toward a floating document, another sits atop the monitor, and a third points to a large folder icon. Background includes abstract plants, clouds, and stars, suggesting digital organization and collaboration.</a:t>
            </a:r>
          </a:p>
          <a:p>
            <a:r>
              <a:rPr lang="en-US"/>
              <a:t>Source: iStock (https://www.istockphoto.com/vector/data-entry-jobs-with-information-writing-to-digital-files-tiny-person-concept-gm2076114885-564910807)</a:t>
            </a:r>
          </a:p>
        </p:txBody>
      </p:sp>
      <p:sp>
        <p:nvSpPr>
          <p:cNvPr id="4" name="Slide Number Placeholder 3"/>
          <p:cNvSpPr>
            <a:spLocks noGrp="1"/>
          </p:cNvSpPr>
          <p:nvPr>
            <p:ph type="sldNum" sz="quarter" idx="5"/>
          </p:nvPr>
        </p:nvSpPr>
        <p:spPr/>
        <p:txBody>
          <a:bodyPr/>
          <a:lstStyle/>
          <a:p>
            <a:fld id="{7A3C7ABC-D95B-4519-888B-65B578867C61}" type="slidenum">
              <a:rPr lang="en-US" smtClean="0"/>
              <a:t>15</a:t>
            </a:fld>
            <a:endParaRPr lang="en-US"/>
          </a:p>
        </p:txBody>
      </p:sp>
    </p:spTree>
    <p:extLst>
      <p:ext uri="{BB962C8B-B14F-4D97-AF65-F5344CB8AC3E}">
        <p14:creationId xmlns:p14="http://schemas.microsoft.com/office/powerpoint/2010/main" val="2227737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a:p>
            <a:r>
              <a:rPr lang="en-US" b="1" dirty="0"/>
              <a:t>Key Message: </a:t>
            </a:r>
            <a:r>
              <a:rPr lang="en-US" b="0" dirty="0"/>
              <a:t>A good </a:t>
            </a:r>
            <a:r>
              <a:rPr lang="en-US" b="0" dirty="0" err="1"/>
              <a:t>ConOps</a:t>
            </a:r>
            <a:r>
              <a:rPr lang="en-US" b="0" dirty="0"/>
              <a:t> answers who, what, where, when, why, and how.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solidFill>
                  <a:srgbClr val="000000"/>
                </a:solidFill>
                <a:effectLst/>
              </a:rPr>
              <a:t>Timing: </a:t>
            </a:r>
            <a:r>
              <a:rPr lang="en-US" b="0" i="0" baseline="0" dirty="0">
                <a:solidFill>
                  <a:srgbClr val="000000"/>
                </a:solidFill>
                <a:effectLst/>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solidFill>
                  <a:srgbClr val="000000"/>
                </a:solidFill>
                <a:effectLst/>
              </a:rPr>
              <a:t>Facilitation Guidance: </a:t>
            </a:r>
            <a:r>
              <a:rPr lang="en-US" b="0" i="0" baseline="0" dirty="0">
                <a:solidFill>
                  <a:srgbClr val="000000"/>
                </a:solidFill>
                <a:effectLst/>
              </a:rPr>
              <a:t>Explain the questions that a </a:t>
            </a:r>
            <a:r>
              <a:rPr lang="en-US" b="0" i="0" baseline="0" dirty="0" err="1">
                <a:solidFill>
                  <a:srgbClr val="000000"/>
                </a:solidFill>
                <a:effectLst/>
              </a:rPr>
              <a:t>ConOps</a:t>
            </a:r>
            <a:r>
              <a:rPr lang="en-US" b="0" i="0" baseline="0" dirty="0">
                <a:solidFill>
                  <a:srgbClr val="000000"/>
                </a:solidFill>
                <a:effectLst/>
              </a:rPr>
              <a:t> answers. </a:t>
            </a:r>
            <a:endParaRPr lang="en-US" b="1" dirty="0"/>
          </a:p>
          <a:p>
            <a:endParaRPr lang="en-US" b="0" dirty="0"/>
          </a:p>
          <a:p>
            <a:r>
              <a:rPr lang="en-US" b="1" dirty="0"/>
              <a:t>Tell: </a:t>
            </a:r>
            <a:r>
              <a:rPr lang="en-US" dirty="0">
                <a:effectLst/>
                <a:ea typeface="Times New Roman" panose="02020603050405020304" pitchFamily="18" charset="0"/>
                <a:cs typeface="Arial" panose="020B0604020202020204" pitchFamily="34" charset="0"/>
              </a:rPr>
              <a:t>A good </a:t>
            </a:r>
            <a:r>
              <a:rPr lang="en-US" dirty="0" err="1">
                <a:effectLst/>
                <a:ea typeface="Times New Roman" panose="02020603050405020304" pitchFamily="18" charset="0"/>
                <a:cs typeface="Arial" panose="020B0604020202020204" pitchFamily="34" charset="0"/>
              </a:rPr>
              <a:t>ConOps</a:t>
            </a:r>
            <a:r>
              <a:rPr lang="en-US" dirty="0">
                <a:effectLst/>
                <a:ea typeface="Times New Roman" panose="02020603050405020304" pitchFamily="18" charset="0"/>
                <a:cs typeface="Arial" panose="020B0604020202020204" pitchFamily="34" charset="0"/>
              </a:rPr>
              <a:t> answers the following questions: </a:t>
            </a:r>
          </a:p>
          <a:p>
            <a:pPr marL="285750" marR="0" lvl="0" indent="-285750">
              <a:buFont typeface="Arial" panose="020B0604020202020204" pitchFamily="34" charset="0"/>
              <a:buChar char="•"/>
            </a:pPr>
            <a:r>
              <a:rPr lang="en-US" b="0" dirty="0">
                <a:effectLst/>
                <a:ea typeface="Times New Roman" panose="02020603050405020304" pitchFamily="18" charset="0"/>
                <a:cs typeface="Arial" panose="020B0604020202020204" pitchFamily="34" charset="0"/>
              </a:rPr>
              <a:t>Who – Who are the stakeholders involved with the system?</a:t>
            </a:r>
          </a:p>
          <a:p>
            <a:pPr marL="285750" marR="0" lvl="0" indent="-285750">
              <a:buFont typeface="Arial" panose="020B0604020202020204" pitchFamily="34" charset="0"/>
              <a:buChar char="•"/>
            </a:pPr>
            <a:r>
              <a:rPr lang="en-US" b="0" dirty="0">
                <a:effectLst/>
                <a:ea typeface="Times New Roman" panose="02020603050405020304" pitchFamily="18" charset="0"/>
                <a:cs typeface="Arial" panose="020B0604020202020204" pitchFamily="34" charset="0"/>
              </a:rPr>
              <a:t>What – What are the elements and the high-level capabilities of the system?</a:t>
            </a:r>
          </a:p>
          <a:p>
            <a:pPr marL="285750" marR="0" lvl="0" indent="-285750">
              <a:buFont typeface="Arial" panose="020B0604020202020204" pitchFamily="34" charset="0"/>
              <a:buChar char="•"/>
            </a:pPr>
            <a:r>
              <a:rPr lang="en-US" b="0" dirty="0">
                <a:effectLst/>
                <a:ea typeface="Times New Roman" panose="02020603050405020304" pitchFamily="18" charset="0"/>
                <a:cs typeface="Arial" panose="020B0604020202020204" pitchFamily="34" charset="0"/>
              </a:rPr>
              <a:t>Where – What is the geographic and physical extent of the system?</a:t>
            </a:r>
          </a:p>
          <a:p>
            <a:pPr marL="285750" marR="0" lvl="0" indent="-285750">
              <a:buFont typeface="Arial" panose="020B0604020202020204" pitchFamily="34" charset="0"/>
              <a:buChar char="•"/>
            </a:pPr>
            <a:r>
              <a:rPr lang="en-US" b="0" dirty="0">
                <a:effectLst/>
                <a:ea typeface="Times New Roman" panose="02020603050405020304" pitchFamily="18" charset="0"/>
                <a:cs typeface="Arial" panose="020B0604020202020204" pitchFamily="34" charset="0"/>
              </a:rPr>
              <a:t>When – What is the sequence of activities that will be performed?</a:t>
            </a:r>
          </a:p>
          <a:p>
            <a:pPr marL="285750" marR="0" lvl="0" indent="-285750">
              <a:buFont typeface="Arial" panose="020B0604020202020204" pitchFamily="34" charset="0"/>
              <a:buChar char="•"/>
            </a:pPr>
            <a:r>
              <a:rPr lang="en-US" b="0" dirty="0">
                <a:effectLst/>
                <a:ea typeface="Times New Roman" panose="02020603050405020304" pitchFamily="18" charset="0"/>
                <a:cs typeface="Arial" panose="020B0604020202020204" pitchFamily="34" charset="0"/>
              </a:rPr>
              <a:t>Why – What is the problem or opportunity addressed by the system?</a:t>
            </a:r>
          </a:p>
          <a:p>
            <a:pPr marL="285750" marR="0" lvl="0" indent="-285750">
              <a:spcAft>
                <a:spcPts val="600"/>
              </a:spcAft>
              <a:buFont typeface="Arial" panose="020B0604020202020204" pitchFamily="34" charset="0"/>
              <a:buChar char="•"/>
            </a:pPr>
            <a:r>
              <a:rPr lang="en-US" b="0" dirty="0">
                <a:effectLst/>
                <a:ea typeface="Times New Roman" panose="02020603050405020304" pitchFamily="18" charset="0"/>
                <a:cs typeface="Arial" panose="020B0604020202020204" pitchFamily="34" charset="0"/>
              </a:rPr>
              <a:t>How – How will the system be developed, operated, and maintained?</a:t>
            </a:r>
          </a:p>
          <a:p>
            <a:endParaRPr lang="en-US" dirty="0"/>
          </a:p>
          <a:p>
            <a:endParaRPr lang="en-US" b="0" dirty="0"/>
          </a:p>
          <a:p>
            <a:r>
              <a:rPr lang="en-US" sz="1200" b="1" dirty="0">
                <a:effectLst/>
                <a:latin typeface="+mn-lt"/>
                <a:ea typeface="Times New Roman" panose="02020603050405020304" pitchFamily="18" charset="0"/>
              </a:rPr>
              <a:t>Tell: </a:t>
            </a:r>
            <a:r>
              <a:rPr lang="en-US" sz="1200" b="0" dirty="0">
                <a:effectLst/>
                <a:latin typeface="+mn-lt"/>
                <a:ea typeface="Times New Roman" panose="02020603050405020304" pitchFamily="18" charset="0"/>
              </a:rPr>
              <a:t>The </a:t>
            </a:r>
            <a:r>
              <a:rPr lang="en-US" sz="1200" b="0" dirty="0" err="1">
                <a:effectLst/>
                <a:latin typeface="+mn-lt"/>
                <a:ea typeface="Times New Roman" panose="02020603050405020304" pitchFamily="18" charset="0"/>
              </a:rPr>
              <a:t>ConOps</a:t>
            </a:r>
            <a:r>
              <a:rPr lang="en-US" sz="1200" b="0" dirty="0">
                <a:effectLst/>
                <a:latin typeface="+mn-lt"/>
                <a:ea typeface="Times New Roman" panose="02020603050405020304" pitchFamily="18" charset="0"/>
              </a:rPr>
              <a:t> also sets the foundation for system requirements. It provides an opportunity for identifying performance measures that define how success will be judged, ensuring the system is built to meet real-world operational needs. </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a:t>
            </a:r>
            <a:r>
              <a:rPr lang="en-US" b="0" dirty="0"/>
              <a:t> A </a:t>
            </a:r>
            <a:r>
              <a:rPr lang="en-US" b="0" dirty="0" err="1"/>
              <a:t>ConOps</a:t>
            </a:r>
            <a:r>
              <a:rPr lang="en-US" b="0" dirty="0"/>
              <a:t> helps the project team visualize the final system at the beginning of the project. Benefits of developing a </a:t>
            </a:r>
            <a:r>
              <a:rPr lang="en-US" b="0" dirty="0" err="1"/>
              <a:t>ConOps</a:t>
            </a:r>
            <a:r>
              <a:rPr lang="en-US" b="0" dirty="0"/>
              <a:t> include early stakeholder agreement on 1) system capabilities, 2) user needs, 3) roles and responsibilities, and 4) key performance measures and a basic plan for system validation as well as helps to manage stakeholder expectations (Federal Highway Administration [</a:t>
            </a:r>
            <a:r>
              <a:rPr lang="en-US" dirty="0"/>
              <a:t>FHWA], The System Engineering Approach for Strengthening Mobility and Revolutionizing Transportation [SMART] Grant Recipients</a:t>
            </a:r>
            <a:r>
              <a:rPr lang="en-US" b="0" dirty="0"/>
              <a:t>).</a:t>
            </a:r>
          </a:p>
          <a:p>
            <a:endParaRPr lang="en-US" dirty="0"/>
          </a:p>
          <a:p>
            <a:endParaRPr lang="en-US" dirty="0"/>
          </a:p>
        </p:txBody>
      </p:sp>
      <p:sp>
        <p:nvSpPr>
          <p:cNvPr id="4" name="Slide Number Placeholder 3"/>
          <p:cNvSpPr>
            <a:spLocks noGrp="1"/>
          </p:cNvSpPr>
          <p:nvPr>
            <p:ph type="sldNum" sz="quarter" idx="5"/>
          </p:nvPr>
        </p:nvSpPr>
        <p:spPr/>
        <p:txBody>
          <a:bodyPr/>
          <a:lstStyle/>
          <a:p>
            <a:fld id="{7819744D-5F3E-D64C-8B0C-BF09D57203EE}" type="slidenum">
              <a:rPr lang="en-US" smtClean="0"/>
              <a:t>17</a:t>
            </a:fld>
            <a:endParaRPr lang="en-US"/>
          </a:p>
        </p:txBody>
      </p:sp>
    </p:spTree>
    <p:extLst>
      <p:ext uri="{BB962C8B-B14F-4D97-AF65-F5344CB8AC3E}">
        <p14:creationId xmlns:p14="http://schemas.microsoft.com/office/powerpoint/2010/main" val="65489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876AC-D386-B70E-1663-970BA8CD3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D386-F837-FBF4-6486-85ABECB37B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24321C-D78B-8538-7624-F7B6C539357C}"/>
              </a:ext>
            </a:extLst>
          </p:cNvPr>
          <p:cNvSpPr>
            <a:spLocks noGrp="1"/>
          </p:cNvSpPr>
          <p:nvPr>
            <p:ph type="body" idx="1"/>
          </p:nvPr>
        </p:nvSpPr>
        <p:spPr/>
        <p:txBody>
          <a:bodyPr/>
          <a:lstStyle/>
          <a:p>
            <a:pPr marL="457200" indent="-457200">
              <a:spcAft>
                <a:spcPts val="1200"/>
              </a:spcAft>
              <a:buFont typeface="+mj-lt"/>
              <a:buAutoNum type="arabicPeriod"/>
            </a:pPr>
            <a:r>
              <a:rPr lang="en-US" sz="2000" dirty="0"/>
              <a:t>What details do we know about the transportation problem?</a:t>
            </a:r>
          </a:p>
          <a:p>
            <a:pPr marL="457200" indent="-457200">
              <a:spcAft>
                <a:spcPts val="1200"/>
              </a:spcAft>
              <a:buFont typeface="+mj-lt"/>
              <a:buAutoNum type="arabicPeriod"/>
            </a:pPr>
            <a:r>
              <a:rPr lang="en-US" sz="2000" dirty="0"/>
              <a:t>Who are the stakeholders involved? </a:t>
            </a:r>
          </a:p>
          <a:p>
            <a:pPr marL="457200" indent="-457200">
              <a:spcAft>
                <a:spcPts val="1200"/>
              </a:spcAft>
              <a:buFont typeface="+mj-lt"/>
              <a:buAutoNum type="arabicPeriod"/>
            </a:pPr>
            <a:r>
              <a:rPr lang="en-US" sz="2000" dirty="0"/>
              <a:t>What are some ways to alert drivers? </a:t>
            </a:r>
          </a:p>
          <a:p>
            <a:pPr marL="457200" indent="-457200">
              <a:spcAft>
                <a:spcPts val="1200"/>
              </a:spcAft>
              <a:buFont typeface="+mj-lt"/>
              <a:buAutoNum type="arabicPeriod"/>
            </a:pPr>
            <a:r>
              <a:rPr lang="en-US" sz="2000" dirty="0"/>
              <a:t>What has the Department of Transportation (DOT) implemented already? What are the limitations of these solutions?</a:t>
            </a:r>
          </a:p>
          <a:p>
            <a:pPr marL="457200" indent="-457200">
              <a:spcAft>
                <a:spcPts val="1200"/>
              </a:spcAft>
              <a:buFont typeface="+mj-lt"/>
              <a:buAutoNum type="arabicPeriod"/>
            </a:pPr>
            <a:r>
              <a:rPr lang="en-US" sz="2000" dirty="0"/>
              <a:t>What would a technology solution need to do to better mitigate the WWD problem?</a:t>
            </a:r>
          </a:p>
          <a:p>
            <a:pPr marL="457200" indent="-457200">
              <a:spcAft>
                <a:spcPts val="1200"/>
              </a:spcAft>
              <a:buFont typeface="+mj-lt"/>
              <a:buAutoNum type="arabicPeriod"/>
            </a:pPr>
            <a:r>
              <a:rPr lang="en-US" sz="2000" dirty="0"/>
              <a:t>What other information might you need to know to develop a solution for this problem? </a:t>
            </a:r>
          </a:p>
          <a:p>
            <a:pPr lvl="2">
              <a:spcAft>
                <a:spcPts val="1200"/>
              </a:spcAft>
            </a:pPr>
            <a:r>
              <a:rPr lang="en-US" sz="2000" dirty="0"/>
              <a:t>In other words, what other questions would you ask to better understand the problem, needs, or desired solution?</a:t>
            </a:r>
          </a:p>
          <a:p>
            <a:endParaRPr lang="en-US" dirty="0"/>
          </a:p>
        </p:txBody>
      </p:sp>
      <p:sp>
        <p:nvSpPr>
          <p:cNvPr id="4" name="Slide Number Placeholder 3">
            <a:extLst>
              <a:ext uri="{FF2B5EF4-FFF2-40B4-BE49-F238E27FC236}">
                <a16:creationId xmlns:a16="http://schemas.microsoft.com/office/drawing/2014/main" id="{6A0FAF2A-6B7A-3BCF-655B-61245B260A73}"/>
              </a:ext>
            </a:extLst>
          </p:cNvPr>
          <p:cNvSpPr>
            <a:spLocks noGrp="1"/>
          </p:cNvSpPr>
          <p:nvPr>
            <p:ph type="sldNum" sz="quarter" idx="5"/>
          </p:nvPr>
        </p:nvSpPr>
        <p:spPr/>
        <p:txBody>
          <a:bodyPr/>
          <a:lstStyle/>
          <a:p>
            <a:fld id="{7A3C7ABC-D95B-4519-888B-65B578867C61}" type="slidenum">
              <a:rPr lang="en-US" smtClean="0"/>
              <a:t>18</a:t>
            </a:fld>
            <a:endParaRPr lang="en-US"/>
          </a:p>
        </p:txBody>
      </p:sp>
    </p:spTree>
    <p:extLst>
      <p:ext uri="{BB962C8B-B14F-4D97-AF65-F5344CB8AC3E}">
        <p14:creationId xmlns:p14="http://schemas.microsoft.com/office/powerpoint/2010/main" val="25047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ysClr val="windowText" lastClr="000000"/>
                </a:solidFill>
                <a:latin typeface="Arial Narrow" panose="020B0606020202030204" pitchFamily="34" charset="0"/>
              </a:rPr>
              <a:t>Potential stakeholders who may be involved with the system. Think about how these groups may be impacted and what data they might have to inform your solutions document, or what role they might play in the planning and implementation of your ITS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Aptos" panose="020B0004020202020204" pitchFamily="34" charset="0"/>
                <a:ea typeface="Aptos" panose="020B0004020202020204" pitchFamily="34" charset="0"/>
                <a:cs typeface="Arial" panose="020B0604020202020204" pitchFamily="34" charset="0"/>
              </a:rPr>
              <a:t>Traveling public </a:t>
            </a:r>
            <a:r>
              <a:rPr lang="en-US" sz="1800" b="0" kern="100" dirty="0">
                <a:effectLst/>
                <a:latin typeface="Aptos" panose="020B0004020202020204" pitchFamily="34" charset="0"/>
                <a:ea typeface="Aptos" panose="020B0004020202020204" pitchFamily="34" charset="0"/>
                <a:cs typeface="Arial" panose="020B0604020202020204" pitchFamily="34" charset="0"/>
              </a:rPr>
              <a:t>includes</a:t>
            </a:r>
            <a:r>
              <a:rPr lang="en-US" sz="1800" b="1" kern="100" dirty="0">
                <a:effectLst/>
                <a:latin typeface="Aptos" panose="020B0004020202020204" pitchFamily="34" charset="0"/>
                <a:ea typeface="Aptos" panose="020B0004020202020204" pitchFamily="34" charset="0"/>
                <a:cs typeface="Arial" panose="020B0604020202020204" pitchFamily="34" charset="0"/>
              </a:rPr>
              <a:t> </a:t>
            </a:r>
            <a:r>
              <a:rPr lang="en-US" sz="1800" b="0" kern="100" dirty="0">
                <a:effectLst/>
                <a:latin typeface="Aptos" panose="020B0004020202020204" pitchFamily="34" charset="0"/>
                <a:ea typeface="Aptos" panose="020B0004020202020204" pitchFamily="34" charset="0"/>
                <a:cs typeface="Arial" panose="020B0604020202020204" pitchFamily="34" charset="0"/>
              </a:rPr>
              <a:t>l</a:t>
            </a:r>
            <a:r>
              <a:rPr lang="en-US" sz="1800" kern="100" dirty="0">
                <a:effectLst/>
                <a:latin typeface="Aptos" panose="020B0004020202020204" pitchFamily="34" charset="0"/>
                <a:ea typeface="Aptos" panose="020B0004020202020204" pitchFamily="34" charset="0"/>
                <a:cs typeface="Arial" panose="020B0604020202020204" pitchFamily="34" charset="0"/>
              </a:rPr>
              <a:t>ocals and visitors attending the special event and surrounding activities, local residents not involved with the special event, and the traveling public on surrounding roadways</a:t>
            </a:r>
          </a:p>
        </p:txBody>
      </p:sp>
      <p:sp>
        <p:nvSpPr>
          <p:cNvPr id="4" name="Slide Number Placeholder 3"/>
          <p:cNvSpPr>
            <a:spLocks noGrp="1"/>
          </p:cNvSpPr>
          <p:nvPr>
            <p:ph type="sldNum" sz="quarter" idx="5"/>
          </p:nvPr>
        </p:nvSpPr>
        <p:spPr/>
        <p:txBody>
          <a:bodyPr/>
          <a:lstStyle/>
          <a:p>
            <a:fld id="{7819744D-5F3E-D64C-8B0C-BF09D57203EE}" type="slidenum">
              <a:rPr lang="en-US" smtClean="0"/>
              <a:t>19</a:t>
            </a:fld>
            <a:endParaRPr lang="en-US"/>
          </a:p>
        </p:txBody>
      </p:sp>
    </p:spTree>
    <p:extLst>
      <p:ext uri="{BB962C8B-B14F-4D97-AF65-F5344CB8AC3E}">
        <p14:creationId xmlns:p14="http://schemas.microsoft.com/office/powerpoint/2010/main" val="946672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Key Message: </a:t>
            </a:r>
            <a:r>
              <a:rPr lang="en-US" b="0" dirty="0"/>
              <a:t>This slide describes operational scenarios and how they are used to form and evaluate a system.</a:t>
            </a:r>
          </a:p>
          <a:p>
            <a:endParaRPr lang="en-US" b="1"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solidFill>
                  <a:srgbClr val="000000"/>
                </a:solidFill>
                <a:effectLst/>
              </a:rPr>
              <a:t>Timing: </a:t>
            </a:r>
            <a:r>
              <a:rPr lang="en-US" b="0" i="0" baseline="0" dirty="0">
                <a:solidFill>
                  <a:srgbClr val="000000"/>
                </a:solidFill>
                <a:effectLst/>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solidFill>
                  <a:srgbClr val="000000"/>
                </a:solidFill>
                <a:effectLst/>
              </a:rPr>
              <a:t>Facilitation Guidance: </a:t>
            </a:r>
            <a:r>
              <a:rPr lang="en-US" b="0" i="0" baseline="0" dirty="0">
                <a:solidFill>
                  <a:srgbClr val="000000"/>
                </a:solidFill>
                <a:effectLst/>
              </a:rPr>
              <a:t>Define and explain the purpose of an operational scenario with a WWD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rPr>
              <a:t>Tell: </a:t>
            </a:r>
            <a:r>
              <a:rPr lang="en-US" b="0" i="0" dirty="0">
                <a:solidFill>
                  <a:srgbClr val="000000"/>
                </a:solidFill>
                <a:effectLst/>
              </a:rPr>
              <a:t>Operational scenarios help explain how a system will be used by considering the interactions between the system and its environment as well as interactions between system components. Specifically, they are used to evaluate requirements and design of a system and then verify and validate a system’s functionality in both normal and abnormal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rPr>
              <a:t>Tell: </a:t>
            </a:r>
            <a:r>
              <a:rPr lang="en-US" b="0" i="0" dirty="0">
                <a:solidFill>
                  <a:srgbClr val="000000"/>
                </a:solidFill>
                <a:effectLst/>
              </a:rPr>
              <a:t>Consider an operational scenario related to wrong-way driving. The figure on the slide shows a scenario that uses different aspects of the system to detect a wrong-way driver, notify TMC personnel and law enforcement, and alert connected vehicles (CVs). In this scenario, a traditional WWD detection sensor and roadside equipment work together to quickly alert approaching vehicles by sending out a Roadside Safety Alert, or RSA. Law enforcement would be notified via TMC personnel; however, if the law enforcement vehicle is CV-equipped and within range of the roadside equipment, it would receive the alert along with other CVs.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rPr>
              <a:t>Tell: </a:t>
            </a:r>
            <a:r>
              <a:rPr lang="en-US" b="0" i="0" dirty="0">
                <a:solidFill>
                  <a:srgbClr val="000000"/>
                </a:solidFill>
                <a:effectLst/>
              </a:rPr>
              <a:t>The described operational scenario is a simplified example. To see how detailed operational scenarios can get in practice, please refer to the </a:t>
            </a:r>
            <a:r>
              <a:rPr lang="en-US" b="0" i="0" dirty="0" err="1">
                <a:solidFill>
                  <a:srgbClr val="000000"/>
                </a:solidFill>
                <a:effectLst/>
              </a:rPr>
              <a:t>ConOps</a:t>
            </a:r>
            <a:r>
              <a:rPr lang="en-US" b="0" i="0" dirty="0">
                <a:solidFill>
                  <a:srgbClr val="000000"/>
                </a:solidFill>
                <a:effectLst/>
              </a:rPr>
              <a:t> we will be using in the next activity.</a:t>
            </a:r>
            <a:endParaRPr lang="en-US" b="0" dirty="0"/>
          </a:p>
          <a:p>
            <a:endParaRPr lang="en-US" dirty="0"/>
          </a:p>
          <a:p>
            <a:r>
              <a:rPr lang="en-US" dirty="0"/>
              <a:t>Content source:</a:t>
            </a:r>
          </a:p>
          <a:p>
            <a:r>
              <a:rPr lang="en-US" dirty="0"/>
              <a:t>Systems Engineering Body of Knowledge (SEBoK) – Operational Scenario. https://sebokwiki.org/wiki/Operational_Scenario_(glossary)</a:t>
            </a:r>
          </a:p>
          <a:p>
            <a:endParaRPr lang="en-US" dirty="0"/>
          </a:p>
          <a:p>
            <a:r>
              <a:rPr lang="en-US" dirty="0"/>
              <a:t>Image source:</a:t>
            </a:r>
          </a:p>
          <a:p>
            <a:r>
              <a:rPr lang="en-US" dirty="0"/>
              <a:t>Image: Operational scenario for connected vehicle environment response to WWD.</a:t>
            </a:r>
          </a:p>
          <a:p>
            <a:r>
              <a:rPr lang="en-US" dirty="0"/>
              <a:t>Source: https://static.tti.tamu.edu/tti.tamu.edu/documents/0-6867-1.pdf</a:t>
            </a:r>
          </a:p>
        </p:txBody>
      </p:sp>
      <p:sp>
        <p:nvSpPr>
          <p:cNvPr id="4" name="Slide Number Placeholder 3"/>
          <p:cNvSpPr>
            <a:spLocks noGrp="1"/>
          </p:cNvSpPr>
          <p:nvPr>
            <p:ph type="sldNum" sz="quarter" idx="5"/>
          </p:nvPr>
        </p:nvSpPr>
        <p:spPr/>
        <p:txBody>
          <a:bodyPr/>
          <a:lstStyle/>
          <a:p>
            <a:fld id="{7A3C7ABC-D95B-4519-888B-65B578867C61}" type="slidenum">
              <a:rPr lang="en-US" smtClean="0"/>
              <a:t>20</a:t>
            </a:fld>
            <a:endParaRPr lang="en-US"/>
          </a:p>
        </p:txBody>
      </p:sp>
    </p:spTree>
    <p:extLst>
      <p:ext uri="{BB962C8B-B14F-4D97-AF65-F5344CB8AC3E}">
        <p14:creationId xmlns:p14="http://schemas.microsoft.com/office/powerpoint/2010/main" val="3762821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65B19-3E13-95F2-D3DB-CFA5D1BA8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3123B-A6B7-1C0B-C5E3-691C2BD6B0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83F862-B178-BB74-BDB4-FD87223F4603}"/>
              </a:ext>
            </a:extLst>
          </p:cNvPr>
          <p:cNvSpPr>
            <a:spLocks noGrp="1"/>
          </p:cNvSpPr>
          <p:nvPr>
            <p:ph type="body" idx="1"/>
          </p:nvPr>
        </p:nvSpPr>
        <p:spPr/>
        <p:txBody>
          <a:bodyPr/>
          <a:lstStyle/>
          <a:p>
            <a:r>
              <a:rPr lang="en-US" sz="1200" b="1" dirty="0">
                <a:latin typeface="+mn-lt"/>
              </a:rPr>
              <a:t>Key Message: </a:t>
            </a:r>
            <a:r>
              <a:rPr lang="en-US" sz="1200" dirty="0">
                <a:effectLst/>
                <a:latin typeface="+mn-lt"/>
                <a:ea typeface="Times New Roman" panose="02020603050405020304" pitchFamily="18" charset="0"/>
              </a:rPr>
              <a:t>The </a:t>
            </a:r>
            <a:r>
              <a:rPr lang="en-US" sz="1200" dirty="0" err="1">
                <a:effectLst/>
                <a:latin typeface="+mn-lt"/>
                <a:ea typeface="Times New Roman" panose="02020603050405020304" pitchFamily="18" charset="0"/>
              </a:rPr>
              <a:t>ConOps</a:t>
            </a:r>
            <a:r>
              <a:rPr lang="en-US" sz="1200" dirty="0">
                <a:effectLst/>
                <a:latin typeface="+mn-lt"/>
                <a:ea typeface="Times New Roman" panose="02020603050405020304" pitchFamily="18" charset="0"/>
              </a:rPr>
              <a:t> sets a project up for the next parts of the systems engineering process, first of which is the development of system requirements.</a:t>
            </a:r>
          </a:p>
          <a:p>
            <a:endParaRPr lang="en-US" sz="1200" dirty="0">
              <a:effectLst/>
              <a:latin typeface="+mn-lt"/>
              <a:ea typeface="Times New Roman" panose="02020603050405020304" pitchFamily="18" charset="0"/>
            </a:endParaRPr>
          </a:p>
          <a:p>
            <a:r>
              <a:rPr lang="en-US" sz="1200" b="1" i="0" baseline="0" dirty="0">
                <a:solidFill>
                  <a:srgbClr val="000000"/>
                </a:solidFill>
                <a:effectLst/>
                <a:latin typeface="+mn-lt"/>
              </a:rPr>
              <a:t>Timing: </a:t>
            </a:r>
            <a:r>
              <a:rPr lang="en-US" sz="1200" b="0" i="0" baseline="0" dirty="0">
                <a:solidFill>
                  <a:srgbClr val="000000"/>
                </a:solidFill>
                <a:effectLst/>
                <a:latin typeface="+mn-lt"/>
              </a:rPr>
              <a:t>2 minutes</a:t>
            </a:r>
            <a:endParaRPr lang="en-US" sz="1200" b="1" dirty="0">
              <a:effectLst/>
              <a:latin typeface="+mn-lt"/>
              <a:ea typeface="Times New Roman" panose="02020603050405020304" pitchFamily="18" charset="0"/>
            </a:endParaRPr>
          </a:p>
          <a:p>
            <a:endParaRPr lang="en-US" sz="1200" b="1" dirty="0">
              <a:effectLst/>
              <a:latin typeface="+mn-lt"/>
              <a:ea typeface="Times New Roman" panose="02020603050405020304" pitchFamily="18" charset="0"/>
            </a:endParaRPr>
          </a:p>
          <a:p>
            <a:r>
              <a:rPr lang="en-US" sz="1200" b="1" dirty="0">
                <a:effectLst/>
                <a:latin typeface="+mn-lt"/>
                <a:ea typeface="Times New Roman" panose="02020603050405020304" pitchFamily="18" charset="0"/>
              </a:rPr>
              <a:t>Facilitation Guidance: </a:t>
            </a:r>
            <a:r>
              <a:rPr lang="en-US" sz="1200" b="0" dirty="0">
                <a:effectLst/>
                <a:latin typeface="+mn-lt"/>
                <a:ea typeface="Times New Roman" panose="02020603050405020304" pitchFamily="18" charset="0"/>
              </a:rPr>
              <a:t>Explain that the </a:t>
            </a:r>
            <a:r>
              <a:rPr lang="en-US" sz="1200" b="0" dirty="0" err="1">
                <a:effectLst/>
                <a:latin typeface="+mn-lt"/>
                <a:ea typeface="Times New Roman" panose="02020603050405020304" pitchFamily="18" charset="0"/>
              </a:rPr>
              <a:t>ConOps</a:t>
            </a:r>
            <a:r>
              <a:rPr lang="en-US" sz="1200" b="0" dirty="0">
                <a:effectLst/>
                <a:latin typeface="+mn-lt"/>
                <a:ea typeface="Times New Roman" panose="02020603050405020304" pitchFamily="18" charset="0"/>
              </a:rPr>
              <a:t> feeds into the requirements and design. Describe what a system requirement is. Explain the example on the screen showing how you can go from a problem statement to defining user needs to developing a system requirement. Then ask participants to think about what performance measures/metrics they would collect to evaluate the system, show that needs were met, and that the system made an impact in addressing the challenge. </a:t>
            </a:r>
            <a:endParaRPr lang="en-US" sz="1200" b="1" dirty="0">
              <a:effectLst/>
              <a:latin typeface="+mn-lt"/>
              <a:ea typeface="Times New Roman" panose="02020603050405020304" pitchFamily="18" charset="0"/>
            </a:endParaRPr>
          </a:p>
          <a:p>
            <a:endParaRPr lang="en-US" sz="1200" b="1"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Times New Roman" panose="02020603050405020304" pitchFamily="18" charset="0"/>
              </a:rPr>
              <a:t>Tell: </a:t>
            </a:r>
            <a:r>
              <a:rPr lang="en-US" sz="1200" dirty="0">
                <a:effectLst/>
                <a:latin typeface="+mn-lt"/>
                <a:ea typeface="Times New Roman" panose="02020603050405020304" pitchFamily="18" charset="0"/>
                <a:cs typeface="Arial" panose="020B0604020202020204" pitchFamily="34" charset="0"/>
              </a:rPr>
              <a:t>The </a:t>
            </a:r>
            <a:r>
              <a:rPr lang="en-US" sz="1200" dirty="0" err="1">
                <a:effectLst/>
                <a:latin typeface="+mn-lt"/>
                <a:ea typeface="Times New Roman" panose="02020603050405020304" pitchFamily="18" charset="0"/>
                <a:cs typeface="Arial" panose="020B0604020202020204" pitchFamily="34" charset="0"/>
              </a:rPr>
              <a:t>ConOps</a:t>
            </a:r>
            <a:r>
              <a:rPr lang="en-US" sz="1200" dirty="0">
                <a:effectLst/>
                <a:latin typeface="+mn-lt"/>
                <a:ea typeface="Times New Roman" panose="02020603050405020304" pitchFamily="18" charset="0"/>
                <a:cs typeface="Arial" panose="020B0604020202020204" pitchFamily="34" charset="0"/>
              </a:rPr>
              <a:t> feeds into the requirements and design. Requirements drive both the procurement and design processes. Requirements define the necessary functions and features of the system, guiding the development and operational elements. Requirements are specified at every level, from the overall system down to each component, ensuring a comprehensive understanding of what the system must do and how well it must perform.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mn-lt"/>
                <a:ea typeface="Times New Roman" panose="02020603050405020304" pitchFamily="18" charset="0"/>
                <a:cs typeface="Arial" panose="020B0604020202020204" pitchFamily="34" charset="0"/>
              </a:rPr>
              <a:t>Tell:</a:t>
            </a:r>
            <a:r>
              <a:rPr lang="en-US" sz="1200" dirty="0">
                <a:effectLst/>
                <a:latin typeface="+mn-lt"/>
                <a:ea typeface="Times New Roman" panose="02020603050405020304" pitchFamily="18" charset="0"/>
                <a:cs typeface="Arial" panose="020B0604020202020204" pitchFamily="34" charset="0"/>
              </a:rPr>
              <a:t> If the problem is that we have wrong-way drivers endangering other drivers, we may want to provide early detection of wrong-way drivers and issue warnings to wrong-way drivers and upstream motorists. A user need could be a need for alerts and signals that indicate when a wrong-way driver is approaching so drivers know when to pull over or exit the roadway. If that is the need, a system requirement may be that the system shall notify drivers traveling in the correct direction of traffic of an approaching wrong-way driver using dynamic message systems (DMS) messages.</a:t>
            </a:r>
            <a:endParaRPr lang="en-US" sz="1200" b="1" dirty="0">
              <a:effectLst/>
              <a:latin typeface="+mn-lt"/>
              <a:ea typeface="Times New Roman" panose="02020603050405020304" pitchFamily="18" charset="0"/>
            </a:endParaRPr>
          </a:p>
          <a:p>
            <a:endParaRPr lang="en-US" sz="1200" b="1" dirty="0">
              <a:effectLst/>
              <a:latin typeface="+mn-lt"/>
              <a:ea typeface="Times New Roman" panose="02020603050405020304" pitchFamily="18" charset="0"/>
            </a:endParaRPr>
          </a:p>
          <a:p>
            <a:r>
              <a:rPr lang="en-US" sz="1200" b="1" dirty="0">
                <a:effectLst/>
                <a:latin typeface="+mn-lt"/>
                <a:ea typeface="Times New Roman" panose="02020603050405020304" pitchFamily="18" charset="0"/>
              </a:rPr>
              <a:t>Tell:</a:t>
            </a:r>
            <a:r>
              <a:rPr lang="en-US" sz="1200" b="0" dirty="0">
                <a:effectLst/>
                <a:latin typeface="+mn-lt"/>
                <a:ea typeface="Times New Roman" panose="02020603050405020304" pitchFamily="18" charset="0"/>
              </a:rPr>
              <a:t> A clear statement of requirements provides:</a:t>
            </a:r>
          </a:p>
          <a:p>
            <a:pPr marL="171450" indent="-171450">
              <a:buFont typeface="Arial" panose="020B0604020202020204" pitchFamily="34" charset="0"/>
              <a:buChar char="•"/>
            </a:pPr>
            <a:r>
              <a:rPr lang="en-US" sz="1200" b="0" dirty="0">
                <a:effectLst/>
                <a:latin typeface="+mn-lt"/>
                <a:ea typeface="Times New Roman" panose="02020603050405020304" pitchFamily="18" charset="0"/>
              </a:rPr>
              <a:t>A shared understanding of the problem to be solved by customer and developer;</a:t>
            </a:r>
          </a:p>
          <a:p>
            <a:pPr marL="171450" indent="-171450">
              <a:buFont typeface="Arial" panose="020B0604020202020204" pitchFamily="34" charset="0"/>
              <a:buChar char="•"/>
            </a:pPr>
            <a:r>
              <a:rPr lang="en-US" sz="1200" b="0" dirty="0">
                <a:effectLst/>
                <a:latin typeface="+mn-lt"/>
                <a:ea typeface="Times New Roman" panose="02020603050405020304" pitchFamily="18" charset="0"/>
              </a:rPr>
              <a:t>A firm basis for managing project scope;</a:t>
            </a:r>
          </a:p>
          <a:p>
            <a:pPr marL="171450" indent="-171450">
              <a:buFont typeface="Arial" panose="020B0604020202020204" pitchFamily="34" charset="0"/>
              <a:buChar char="•"/>
            </a:pPr>
            <a:r>
              <a:rPr lang="en-US" sz="1200" b="0" dirty="0">
                <a:effectLst/>
                <a:latin typeface="+mn-lt"/>
                <a:ea typeface="Times New Roman" panose="02020603050405020304" pitchFamily="18" charset="0"/>
              </a:rPr>
              <a:t>The connection between user needs and system design; and</a:t>
            </a:r>
          </a:p>
          <a:p>
            <a:pPr marL="171450" indent="-171450">
              <a:buFont typeface="Arial" panose="020B0604020202020204" pitchFamily="34" charset="0"/>
              <a:buChar char="•"/>
            </a:pPr>
            <a:r>
              <a:rPr lang="en-US" sz="1200" b="0" dirty="0">
                <a:effectLst/>
                <a:latin typeface="+mn-lt"/>
                <a:ea typeface="Times New Roman" panose="02020603050405020304" pitchFamily="18" charset="0"/>
              </a:rPr>
              <a:t>The foundation for system verification/testing.</a:t>
            </a:r>
          </a:p>
          <a:p>
            <a:pPr marL="171450" indent="-171450">
              <a:buFont typeface="Arial" panose="020B0604020202020204" pitchFamily="34" charset="0"/>
              <a:buChar char="•"/>
            </a:pPr>
            <a:endParaRPr lang="en-US" sz="1200" b="0" dirty="0">
              <a:effectLst/>
              <a:latin typeface="+mn-lt"/>
              <a:ea typeface="Times New Roman" panose="02020603050405020304" pitchFamily="18" charset="0"/>
            </a:endParaRPr>
          </a:p>
          <a:p>
            <a:pPr marL="0" indent="0">
              <a:buFont typeface="Arial" panose="020B0604020202020204" pitchFamily="34" charset="0"/>
              <a:buNone/>
            </a:pPr>
            <a:r>
              <a:rPr lang="en-US" sz="1200" b="1" dirty="0">
                <a:effectLst/>
                <a:latin typeface="+mn-lt"/>
                <a:ea typeface="Times New Roman" panose="02020603050405020304" pitchFamily="18" charset="0"/>
              </a:rPr>
              <a:t>Tell:</a:t>
            </a:r>
            <a:r>
              <a:rPr lang="en-US" sz="1200" b="0" dirty="0">
                <a:effectLst/>
                <a:latin typeface="+mn-lt"/>
                <a:ea typeface="Times New Roman" panose="02020603050405020304" pitchFamily="18" charset="0"/>
              </a:rPr>
              <a:t> Looking at the Vee diagram, there is a direct relationship between requirements and verification testing. The requirements describe stakeholder needs and define those elements that require verification after the design and implementation phases of the systems engineering process. </a:t>
            </a:r>
          </a:p>
          <a:p>
            <a:pPr marL="0" indent="0">
              <a:buFont typeface="Arial" panose="020B0604020202020204" pitchFamily="34" charset="0"/>
              <a:buNone/>
            </a:pPr>
            <a:endParaRPr lang="en-US" sz="1200" b="0" dirty="0">
              <a:effectLst/>
              <a:latin typeface="+mn-lt"/>
              <a:ea typeface="Times New Roman" panose="02020603050405020304" pitchFamily="18" charset="0"/>
            </a:endParaRPr>
          </a:p>
          <a:p>
            <a:pPr marL="0" indent="0">
              <a:buFont typeface="Arial" panose="020B0604020202020204" pitchFamily="34" charset="0"/>
              <a:buNone/>
            </a:pPr>
            <a:endParaRPr lang="en-US" sz="1200" b="0" dirty="0">
              <a:effectLst/>
              <a:latin typeface="+mn-lt"/>
              <a:ea typeface="Times New Roman" panose="02020603050405020304" pitchFamily="18" charset="0"/>
            </a:endParaRPr>
          </a:p>
          <a:p>
            <a:pPr marL="0" indent="0">
              <a:buFont typeface="Arial" panose="020B0604020202020204" pitchFamily="34" charset="0"/>
              <a:buNone/>
            </a:pPr>
            <a:endParaRPr lang="en-US" sz="1200" b="0" dirty="0">
              <a:effectLst/>
              <a:latin typeface="+mn-lt"/>
              <a:ea typeface="Times New Roman" panose="02020603050405020304" pitchFamily="18" charset="0"/>
            </a:endParaRPr>
          </a:p>
          <a:p>
            <a:pPr marL="171450" indent="-171450">
              <a:buFont typeface="Arial" panose="020B0604020202020204" pitchFamily="34" charset="0"/>
              <a:buChar char="•"/>
            </a:pPr>
            <a:endParaRPr lang="en-US" sz="1200" b="0" dirty="0">
              <a:effectLst/>
              <a:latin typeface="+mn-lt"/>
              <a:ea typeface="Times New Roman" panose="02020603050405020304" pitchFamily="18" charset="0"/>
            </a:endParaRPr>
          </a:p>
          <a:p>
            <a:pPr marL="0" indent="0">
              <a:buFont typeface="Arial" panose="020B0604020202020204" pitchFamily="34" charset="0"/>
              <a:buNone/>
            </a:pPr>
            <a:r>
              <a:rPr lang="en-US" sz="1200" b="1" dirty="0">
                <a:effectLst/>
                <a:latin typeface="+mn-lt"/>
                <a:ea typeface="Times New Roman" panose="02020603050405020304" pitchFamily="18" charset="0"/>
              </a:rPr>
              <a:t>Tell:</a:t>
            </a:r>
            <a:r>
              <a:rPr lang="en-US" sz="1200" b="0" dirty="0">
                <a:effectLst/>
                <a:latin typeface="+mn-lt"/>
                <a:ea typeface="Times New Roman" panose="02020603050405020304" pitchFamily="18" charset="0"/>
              </a:rPr>
              <a:t> The role of stakeholders in the development of requirements is critical. </a:t>
            </a:r>
            <a:r>
              <a:rPr lang="en-US" sz="1200" kern="1200" dirty="0">
                <a:solidFill>
                  <a:schemeClr val="tx1"/>
                </a:solidFill>
                <a:effectLst/>
                <a:latin typeface="+mn-lt"/>
                <a:ea typeface="+mn-ea"/>
                <a:cs typeface="+mn-cs"/>
              </a:rPr>
              <a:t>It is important to involve stakeholders in requirements development even though stakeholders may not have experience in writing requirements statements. However, they are the foremost experts concerning their own requirements. The requirements are the primary, formal communication from the system stakeholders to the system developer. The project will be successful only if the requirements adequately represent stakeholders' needs and are written so they will be interpreted correctly by the developer.</a:t>
            </a:r>
            <a:endParaRPr lang="en-US" sz="1200" b="1" dirty="0">
              <a:effectLst/>
              <a:latin typeface="+mn-lt"/>
              <a:ea typeface="Times New Roman" panose="02020603050405020304" pitchFamily="18" charset="0"/>
            </a:endParaRP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effectLst/>
                <a:ea typeface="Times New Roman" panose="02020603050405020304" pitchFamily="18" charset="0"/>
              </a:rPr>
              <a:t>The </a:t>
            </a:r>
            <a:r>
              <a:rPr lang="en-US" u="sng" dirty="0" err="1">
                <a:effectLst/>
                <a:ea typeface="Times New Roman" panose="02020603050405020304" pitchFamily="18" charset="0"/>
              </a:rPr>
              <a:t>ConOps</a:t>
            </a:r>
            <a:r>
              <a:rPr lang="en-US" u="sng" dirty="0">
                <a:effectLst/>
                <a:ea typeface="Times New Roman" panose="02020603050405020304" pitchFamily="18" charset="0"/>
              </a:rPr>
              <a:t> and requirements set a project up for the next parts of the systems engineering process (NOT focus of today’s training but for reference includes design and implementation, verification and validation testing, operations and maintenance and </a:t>
            </a:r>
            <a:r>
              <a:rPr lang="en-US" sz="1200" u="sng" dirty="0">
                <a:solidFill>
                  <a:srgbClr val="0C0C0C"/>
                </a:solidFill>
              </a:rPr>
              <a:t>System replacement /retirement.</a:t>
            </a:r>
            <a:endParaRPr lang="en-US" u="sng" dirty="0">
              <a:effectLst/>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6B7EAF5-EAE5-3FAF-D2C0-7C67ECBB8888}"/>
              </a:ext>
            </a:extLst>
          </p:cNvPr>
          <p:cNvSpPr>
            <a:spLocks noGrp="1"/>
          </p:cNvSpPr>
          <p:nvPr>
            <p:ph type="sldNum" sz="quarter" idx="5"/>
          </p:nvPr>
        </p:nvSpPr>
        <p:spPr/>
        <p:txBody>
          <a:bodyPr/>
          <a:lstStyle/>
          <a:p>
            <a:fld id="{7A3C7ABC-D95B-4519-888B-65B578867C61}" type="slidenum">
              <a:rPr lang="en-US" smtClean="0"/>
              <a:t>21</a:t>
            </a:fld>
            <a:endParaRPr lang="en-US"/>
          </a:p>
        </p:txBody>
      </p:sp>
    </p:spTree>
    <p:extLst>
      <p:ext uri="{BB962C8B-B14F-4D97-AF65-F5344CB8AC3E}">
        <p14:creationId xmlns:p14="http://schemas.microsoft.com/office/powerpoint/2010/main" val="240923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Concept of Operations</a:t>
            </a:r>
            <a:r>
              <a:rPr lang="en-US" sz="1200"/>
              <a:t>: The purpose of the concept of operations (ConOps) step is to clearly convey a high-level view of the system to be developed that each stakeholder can understand.</a:t>
            </a:r>
          </a:p>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23</a:t>
            </a:fld>
            <a:endParaRPr lang="en-US"/>
          </a:p>
        </p:txBody>
      </p:sp>
    </p:spTree>
    <p:extLst>
      <p:ext uri="{BB962C8B-B14F-4D97-AF65-F5344CB8AC3E}">
        <p14:creationId xmlns:p14="http://schemas.microsoft.com/office/powerpoint/2010/main" val="291645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2</a:t>
            </a:fld>
            <a:endParaRPr lang="en-US"/>
          </a:p>
        </p:txBody>
      </p:sp>
    </p:spTree>
    <p:extLst>
      <p:ext uri="{BB962C8B-B14F-4D97-AF65-F5344CB8AC3E}">
        <p14:creationId xmlns:p14="http://schemas.microsoft.com/office/powerpoint/2010/main" val="731172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24</a:t>
            </a:fld>
            <a:endParaRPr lang="en-US"/>
          </a:p>
        </p:txBody>
      </p:sp>
    </p:spTree>
    <p:extLst>
      <p:ext uri="{BB962C8B-B14F-4D97-AF65-F5344CB8AC3E}">
        <p14:creationId xmlns:p14="http://schemas.microsoft.com/office/powerpoint/2010/main" val="1135550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25</a:t>
            </a:fld>
            <a:endParaRPr lang="en-US"/>
          </a:p>
        </p:txBody>
      </p:sp>
    </p:spTree>
    <p:extLst>
      <p:ext uri="{BB962C8B-B14F-4D97-AF65-F5344CB8AC3E}">
        <p14:creationId xmlns:p14="http://schemas.microsoft.com/office/powerpoint/2010/main" val="621289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26</a:t>
            </a:fld>
            <a:endParaRPr lang="en-US"/>
          </a:p>
        </p:txBody>
      </p:sp>
    </p:spTree>
    <p:extLst>
      <p:ext uri="{BB962C8B-B14F-4D97-AF65-F5344CB8AC3E}">
        <p14:creationId xmlns:p14="http://schemas.microsoft.com/office/powerpoint/2010/main" val="1411593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27</a:t>
            </a:fld>
            <a:endParaRPr lang="en-US"/>
          </a:p>
        </p:txBody>
      </p:sp>
    </p:spTree>
    <p:extLst>
      <p:ext uri="{BB962C8B-B14F-4D97-AF65-F5344CB8AC3E}">
        <p14:creationId xmlns:p14="http://schemas.microsoft.com/office/powerpoint/2010/main" val="679952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A7D28-9035-E023-F9C7-A9739ADC8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AB3C6-47BA-4CF0-7157-33A5C702A7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A3F4EB-CCC5-5683-9269-FA1B77F7E169}"/>
              </a:ext>
            </a:extLst>
          </p:cNvPr>
          <p:cNvSpPr>
            <a:spLocks noGrp="1"/>
          </p:cNvSpPr>
          <p:nvPr>
            <p:ph type="body" idx="1"/>
          </p:nvPr>
        </p:nvSpPr>
        <p:spPr/>
        <p:txBody>
          <a:bodyPr/>
          <a:lstStyle/>
          <a:p>
            <a:r>
              <a:rPr lang="en-US" b="1" dirty="0"/>
              <a:t>Key Message: </a:t>
            </a:r>
            <a:r>
              <a:rPr lang="en-US" dirty="0"/>
              <a:t>This slide shows what a wrong-way driving solution looked like.</a:t>
            </a:r>
          </a:p>
          <a:p>
            <a:endParaRPr lang="en-US" dirty="0"/>
          </a:p>
          <a:p>
            <a:r>
              <a:rPr lang="en-US" b="1" i="0" baseline="0" dirty="0">
                <a:solidFill>
                  <a:srgbClr val="000000"/>
                </a:solidFill>
                <a:effectLst/>
              </a:rPr>
              <a:t>Timing: </a:t>
            </a:r>
            <a:r>
              <a:rPr lang="en-US" b="0" i="0" baseline="0" dirty="0">
                <a:solidFill>
                  <a:srgbClr val="000000"/>
                </a:solidFill>
                <a:effectLst/>
              </a:rPr>
              <a:t>3 minutes</a:t>
            </a:r>
            <a:endParaRPr lang="en-US" b="1" dirty="0"/>
          </a:p>
          <a:p>
            <a:endParaRPr lang="en-US" b="1" dirty="0"/>
          </a:p>
          <a:p>
            <a:r>
              <a:rPr lang="en-US" b="1" dirty="0"/>
              <a:t>Facilitation Guidance: </a:t>
            </a:r>
            <a:r>
              <a:rPr lang="en-US" dirty="0"/>
              <a:t>Show the video. </a:t>
            </a:r>
          </a:p>
          <a:p>
            <a:pPr marL="0" marR="0" lvl="0" indent="0">
              <a:buFont typeface="Symbol" panose="05050102010706020507" pitchFamily="18" charset="2"/>
              <a:buNone/>
            </a:pPr>
            <a:endParaRPr lang="en-US" dirty="0">
              <a:effectLst/>
              <a:ea typeface="Times New Roman" panose="02020603050405020304" pitchFamily="18" charset="0"/>
              <a:cs typeface="Arial" panose="020B0604020202020204" pitchFamily="34" charset="0"/>
            </a:endParaRPr>
          </a:p>
          <a:p>
            <a:pPr marL="0" marR="0" lvl="0" indent="0">
              <a:buFont typeface="Symbol" panose="05050102010706020507" pitchFamily="18" charset="2"/>
              <a:buNone/>
            </a:pPr>
            <a:r>
              <a:rPr lang="en-US" b="1" i="0" dirty="0">
                <a:effectLst/>
                <a:ea typeface="Times New Roman" panose="02020603050405020304" pitchFamily="18" charset="0"/>
                <a:cs typeface="Arial" panose="020B0604020202020204" pitchFamily="34" charset="0"/>
              </a:rPr>
              <a:t>Wrong-way Vehicle Detection System </a:t>
            </a:r>
            <a:r>
              <a:rPr lang="en-US" b="1" dirty="0">
                <a:effectLst/>
                <a:ea typeface="Times New Roman" panose="02020603050405020304" pitchFamily="18" charset="0"/>
                <a:cs typeface="Arial" panose="020B0604020202020204" pitchFamily="34" charset="0"/>
              </a:rPr>
              <a:t>Solution: </a:t>
            </a:r>
            <a:r>
              <a:rPr lang="en-US" dirty="0">
                <a:effectLst/>
                <a:ea typeface="Times New Roman" panose="02020603050405020304" pitchFamily="18" charset="0"/>
                <a:cs typeface="Arial" panose="020B0604020202020204" pitchFamily="34" charset="0"/>
              </a:rPr>
              <a:t>Signs, reflectors, and pavement markings are being added to off ramps. The detection system works by using sensors that detect drivers traveling the wrong direction, which activates lights on red “wrong-way” signs to catch the wrong-way driver’s attention and immediately sends an alert to the regional transportation management center and law enforcement. Dynamic message signs also display warnings to other drivers, notifying them that a wrong-way driver has been detected or reported. DOT also urges people who see a wrong-way driver not to panic, pay attention to signs, and pull over to the side of the road to call 911.</a:t>
            </a:r>
          </a:p>
          <a:p>
            <a:pPr marL="0" marR="0" lvl="0" indent="0">
              <a:buFont typeface="Symbol" panose="05050102010706020507" pitchFamily="18" charset="2"/>
              <a:buNone/>
            </a:pPr>
            <a:endParaRPr lang="en-US" dirty="0">
              <a:effectLst/>
              <a:ea typeface="Times New Roman" panose="02020603050405020304" pitchFamily="18" charset="0"/>
              <a:cs typeface="Arial" panose="020B0604020202020204" pitchFamily="34" charset="0"/>
            </a:endParaRPr>
          </a:p>
          <a:p>
            <a:pPr marL="0" marR="0" lvl="0" indent="0">
              <a:buFont typeface="Symbol" panose="05050102010706020507" pitchFamily="18" charset="2"/>
              <a:buNone/>
            </a:pPr>
            <a:r>
              <a:rPr lang="en-US" dirty="0">
                <a:effectLst/>
                <a:ea typeface="Times New Roman" panose="02020603050405020304" pitchFamily="18" charset="0"/>
                <a:cs typeface="Arial" panose="020B0604020202020204" pitchFamily="34" charset="0"/>
              </a:rPr>
              <a:t>Video source: </a:t>
            </a:r>
          </a:p>
          <a:p>
            <a:pPr marL="0" marR="0" lvl="0" indent="0">
              <a:buFont typeface="Symbol" panose="05050102010706020507" pitchFamily="18" charset="2"/>
              <a:buNone/>
            </a:pPr>
            <a:r>
              <a:rPr lang="en-US" dirty="0">
                <a:effectLst/>
                <a:ea typeface="Times New Roman" panose="02020603050405020304" pitchFamily="18" charset="0"/>
                <a:cs typeface="Arial" panose="020B0604020202020204" pitchFamily="34" charset="0"/>
              </a:rPr>
              <a:t>https://www.youtube.com/watch?v=uh1mfrVkFCw</a:t>
            </a:r>
          </a:p>
        </p:txBody>
      </p:sp>
      <p:sp>
        <p:nvSpPr>
          <p:cNvPr id="4" name="Slide Number Placeholder 3">
            <a:extLst>
              <a:ext uri="{FF2B5EF4-FFF2-40B4-BE49-F238E27FC236}">
                <a16:creationId xmlns:a16="http://schemas.microsoft.com/office/drawing/2014/main" id="{89DDCF6C-80A8-0A33-C6AD-2CC894A7E906}"/>
              </a:ext>
            </a:extLst>
          </p:cNvPr>
          <p:cNvSpPr>
            <a:spLocks noGrp="1"/>
          </p:cNvSpPr>
          <p:nvPr>
            <p:ph type="sldNum" sz="quarter" idx="5"/>
          </p:nvPr>
        </p:nvSpPr>
        <p:spPr/>
        <p:txBody>
          <a:bodyPr/>
          <a:lstStyle/>
          <a:p>
            <a:fld id="{7A3C7ABC-D95B-4519-888B-65B578867C61}" type="slidenum">
              <a:rPr lang="en-US" smtClean="0"/>
              <a:t>28</a:t>
            </a:fld>
            <a:endParaRPr lang="en-US"/>
          </a:p>
        </p:txBody>
      </p:sp>
    </p:spTree>
    <p:extLst>
      <p:ext uri="{BB962C8B-B14F-4D97-AF65-F5344CB8AC3E}">
        <p14:creationId xmlns:p14="http://schemas.microsoft.com/office/powerpoint/2010/main" val="1119279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19744D-5F3E-D64C-8B0C-BF09D57203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03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32</a:t>
            </a:fld>
            <a:endParaRPr lang="en-US"/>
          </a:p>
        </p:txBody>
      </p:sp>
    </p:spTree>
    <p:extLst>
      <p:ext uri="{BB962C8B-B14F-4D97-AF65-F5344CB8AC3E}">
        <p14:creationId xmlns:p14="http://schemas.microsoft.com/office/powerpoint/2010/main" val="1428643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33</a:t>
            </a:fld>
            <a:endParaRPr lang="en-US"/>
          </a:p>
        </p:txBody>
      </p:sp>
    </p:spTree>
    <p:extLst>
      <p:ext uri="{BB962C8B-B14F-4D97-AF65-F5344CB8AC3E}">
        <p14:creationId xmlns:p14="http://schemas.microsoft.com/office/powerpoint/2010/main" val="38420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Training objectives</a:t>
            </a:r>
          </a:p>
          <a:p>
            <a:r>
              <a:rPr lang="en-US" sz="1200" kern="1200">
                <a:solidFill>
                  <a:schemeClr val="tx1"/>
                </a:solidFill>
                <a:effectLst/>
                <a:latin typeface="+mn-lt"/>
                <a:ea typeface="+mn-ea"/>
                <a:cs typeface="+mn-cs"/>
              </a:rPr>
              <a:t>Help students: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Understand the basic systems engineering “V” at a high level</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Learn what a ConOps is and why it matters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Map their idea into a ConOps-like structure (users, needs, operational scenarios)</a:t>
            </a:r>
          </a:p>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3</a:t>
            </a:fld>
            <a:endParaRPr lang="en-US"/>
          </a:p>
        </p:txBody>
      </p:sp>
    </p:spTree>
    <p:extLst>
      <p:ext uri="{BB962C8B-B14F-4D97-AF65-F5344CB8AC3E}">
        <p14:creationId xmlns:p14="http://schemas.microsoft.com/office/powerpoint/2010/main" val="184125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19744D-5F3E-D64C-8B0C-BF09D57203EE}" type="slidenum">
              <a:rPr lang="en-US" smtClean="0"/>
              <a:t>5</a:t>
            </a:fld>
            <a:endParaRPr lang="en-US"/>
          </a:p>
        </p:txBody>
      </p:sp>
    </p:spTree>
    <p:extLst>
      <p:ext uri="{BB962C8B-B14F-4D97-AF65-F5344CB8AC3E}">
        <p14:creationId xmlns:p14="http://schemas.microsoft.com/office/powerpoint/2010/main" val="126463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2B449-249D-AF86-AAF4-F14772C0A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743DE-3876-1033-9722-3369EAF418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4E54AB-A52E-397A-303E-AA8AEFDBA5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a:t>
            </a:r>
            <a:r>
              <a:rPr lang="en-US" b="0" dirty="0"/>
              <a:t>what do we mean by system and systems engineering? This slide defines the terms “system” and “systems engineering.”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Timing: </a:t>
            </a:r>
            <a:r>
              <a:rPr lang="en-US" sz="1200" b="0" dirty="0">
                <a:effectLst/>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Facilitation Guidance: </a:t>
            </a:r>
            <a:r>
              <a:rPr lang="en-US" dirty="0"/>
              <a:t>Define systems and systems engineering, explaining where these definitions come from, including the </a:t>
            </a:r>
            <a:r>
              <a:rPr lang="en-US" sz="1200" kern="1200" dirty="0">
                <a:solidFill>
                  <a:schemeClr val="tx1"/>
                </a:solidFill>
                <a:effectLst/>
                <a:latin typeface="+mn-lt"/>
                <a:ea typeface="+mn-ea"/>
                <a:cs typeface="+mn-cs"/>
              </a:rPr>
              <a:t>International Council on Systems Engineering (</a:t>
            </a:r>
            <a:r>
              <a:rPr lang="en-US" dirty="0"/>
              <a:t>INCOSE) and supplemented by the International Organization for Standardization (ISO), International Electrotechnical Commission (IEC), and Institute of Electrical and Electronics Engineers (IEEE).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buFont typeface="Symbol" panose="05050102010706020507" pitchFamily="18" charset="2"/>
              <a:buNone/>
            </a:pPr>
            <a:r>
              <a:rPr lang="en-US" sz="1200" b="1" dirty="0"/>
              <a:t>Tell:</a:t>
            </a:r>
            <a:r>
              <a:rPr lang="en-US" sz="1200" b="0" dirty="0"/>
              <a:t> We’ve identified a transportation problem, but how do we know that we are implementing the right solution? The answer is by following the systems engineering process. Before we get into the steps in the systems engineering process, we’ll explore some important terms and concepts, starting with what we mean by a “system.” </a:t>
            </a:r>
            <a:endParaRPr lang="en-US" sz="1200" b="1" dirty="0"/>
          </a:p>
          <a:p>
            <a:pPr marL="0" marR="0" lvl="0" indent="0">
              <a:buFont typeface="Symbol" panose="05050102010706020507" pitchFamily="18" charset="2"/>
              <a:buNone/>
            </a:pPr>
            <a:endParaRPr lang="en-US" sz="1200" b="1" dirty="0"/>
          </a:p>
          <a:p>
            <a:pPr marL="0" marR="0" lvl="0" indent="0">
              <a:buFont typeface="Symbol" panose="05050102010706020507" pitchFamily="18" charset="2"/>
              <a:buNone/>
            </a:pPr>
            <a:r>
              <a:rPr lang="en-US" sz="1200" b="1" dirty="0"/>
              <a:t>Tell: </a:t>
            </a:r>
            <a:r>
              <a:rPr lang="en-US" sz="1200" dirty="0">
                <a:effectLst/>
                <a:ea typeface="Times New Roman" panose="02020603050405020304" pitchFamily="18" charset="0"/>
                <a:cs typeface="Arial" panose="020B0604020202020204" pitchFamily="34" charset="0"/>
              </a:rPr>
              <a:t>A system is, “a combination of interacting elements organized to achieve one or more stated purposes” (INCOSE and supplemented by ISO, IEC, and IEEE). This general definition covers many things including household appliances, weapons systems, even the solar system. A system needs elements that interact and a stated purpose for each element. Without understanding the purpose, defining what a project must build becomes impossible. But with the purpose defined, those parts and how they are integrated can be measured at every step of procurement from preliminary design to operation.</a:t>
            </a:r>
          </a:p>
          <a:p>
            <a:pPr marL="0" marR="0" lvl="0" indent="0">
              <a:buFont typeface="Symbol" panose="05050102010706020507" pitchFamily="18" charset="2"/>
              <a:buNone/>
            </a:pPr>
            <a:endParaRPr lang="en-US" sz="1200" dirty="0">
              <a:effectLst/>
              <a:ea typeface="Times New Roman" panose="02020603050405020304" pitchFamily="18" charset="0"/>
              <a:cs typeface="Arial" panose="020B0604020202020204" pitchFamily="34" charset="0"/>
            </a:endParaRPr>
          </a:p>
          <a:p>
            <a:pPr marL="0" marR="0" lvl="0" indent="0">
              <a:buFont typeface="Symbol" panose="05050102010706020507" pitchFamily="18" charset="2"/>
              <a:buNone/>
            </a:pPr>
            <a:r>
              <a:rPr lang="en-US" b="0" i="0" dirty="0">
                <a:solidFill>
                  <a:srgbClr val="001D35"/>
                </a:solidFill>
                <a:effectLst/>
              </a:rPr>
              <a:t>INCOSE, ISO, IEC, and IEEE are organizations involved in establishing standards and promoting practices in systems engineering, software engineering, and related fields. </a:t>
            </a:r>
          </a:p>
          <a:p>
            <a:pPr marL="0" marR="0" lvl="0" indent="0">
              <a:buFont typeface="Symbol" panose="05050102010706020507" pitchFamily="18" charset="2"/>
              <a:buNone/>
            </a:pPr>
            <a:endParaRPr lang="en-US" sz="1200" dirty="0">
              <a:effectLst/>
              <a:ea typeface="Times New Roman" panose="02020603050405020304" pitchFamily="18" charset="0"/>
              <a:cs typeface="Arial" panose="020B0604020202020204" pitchFamily="34" charset="0"/>
            </a:endParaRPr>
          </a:p>
          <a:p>
            <a:r>
              <a:rPr lang="en-US" sz="1200" b="1" kern="1200" dirty="0">
                <a:solidFill>
                  <a:schemeClr val="tx1"/>
                </a:solidFill>
                <a:effectLst/>
                <a:latin typeface="+mn-lt"/>
                <a:ea typeface="+mn-ea"/>
                <a:cs typeface="+mn-cs"/>
              </a:rPr>
              <a:t>Tell: </a:t>
            </a:r>
            <a:r>
              <a:rPr lang="en-US" sz="1200" kern="1200" dirty="0">
                <a:solidFill>
                  <a:schemeClr val="tx1"/>
                </a:solidFill>
                <a:effectLst/>
                <a:latin typeface="+mn-lt"/>
                <a:ea typeface="+mn-ea"/>
                <a:cs typeface="+mn-cs"/>
              </a:rPr>
              <a:t>Defining the boundaries of a system is critical because different participants may have different visions of what a system is. Consider the wrong-way driving scenario again. One component of a wrong-way driving mitigation system may involve use of a dynamic message sign, or DMS. To the DMS manufacturer, the DMS itself may be the entire system. However, for a public agency, that DMS may be just one piece of a larger ecosystem, just one component in providing the wrong-way driving (WWD) solution. Systems have input and output flows, representing exchanges of information with their surroundings.</a:t>
            </a:r>
          </a:p>
          <a:p>
            <a:pPr marL="0" marR="0" lvl="0" indent="0">
              <a:buFont typeface="Symbol" panose="05050102010706020507" pitchFamily="18" charset="2"/>
              <a:buNone/>
            </a:pPr>
            <a:endParaRPr lang="en-US" sz="1200" b="1" dirty="0">
              <a:effectLst/>
              <a:ea typeface="Times New Roman" panose="02020603050405020304" pitchFamily="18" charset="0"/>
              <a:cs typeface="Arial" panose="020B0604020202020204" pitchFamily="34" charset="0"/>
            </a:endParaRPr>
          </a:p>
          <a:p>
            <a:r>
              <a:rPr lang="en-US" sz="1200" b="1" dirty="0">
                <a:effectLst/>
                <a:ea typeface="Times New Roman" panose="02020603050405020304" pitchFamily="18" charset="0"/>
                <a:cs typeface="Arial" panose="020B0604020202020204" pitchFamily="34" charset="0"/>
              </a:rPr>
              <a:t>Tell: </a:t>
            </a:r>
            <a:r>
              <a:rPr lang="en-US" sz="1200" b="0" i="0" dirty="0">
                <a:solidFill>
                  <a:srgbClr val="000000"/>
                </a:solidFill>
                <a:effectLst/>
              </a:rPr>
              <a:t>Systems engineering, or SE,</a:t>
            </a:r>
            <a:r>
              <a:rPr lang="en-US" sz="1200" b="0" i="1" dirty="0">
                <a:solidFill>
                  <a:srgbClr val="000000"/>
                </a:solidFill>
                <a:effectLst/>
              </a:rPr>
              <a:t> </a:t>
            </a:r>
            <a:r>
              <a:rPr lang="en-US" sz="1200" b="0" i="0" dirty="0">
                <a:solidFill>
                  <a:srgbClr val="000000"/>
                </a:solidFill>
                <a:effectLst/>
              </a:rPr>
              <a:t>is a transdisciplinary and integrative approach to enable the successful realization, use, and retirement of engineered systems, using systems principles and concepts, and scientific, technological, and management methods. </a:t>
            </a:r>
            <a:r>
              <a:rPr lang="en-US" sz="1200" b="0" dirty="0"/>
              <a:t>Systems engineering focuses on the total operation of a system. </a:t>
            </a:r>
          </a:p>
          <a:p>
            <a:pPr marL="0" marR="0" lvl="0" indent="0">
              <a:buFont typeface="Symbol" panose="05050102010706020507" pitchFamily="18" charset="2"/>
              <a:buNone/>
            </a:pPr>
            <a:endParaRPr lang="en-US" sz="1200" b="0" dirty="0"/>
          </a:p>
          <a:p>
            <a:pPr marL="0" marR="0" lvl="0" indent="0">
              <a:buFont typeface="Symbol" panose="05050102010706020507" pitchFamily="18" charset="2"/>
              <a:buNone/>
            </a:pPr>
            <a:r>
              <a:rPr lang="en-US" sz="1200" b="1" dirty="0"/>
              <a:t>Background Information:</a:t>
            </a:r>
            <a:r>
              <a:rPr lang="en-US" sz="1200" b="0" dirty="0"/>
              <a:t> </a:t>
            </a:r>
            <a:r>
              <a:rPr lang="en-US" sz="1200" b="0" i="0" dirty="0">
                <a:solidFill>
                  <a:srgbClr val="001D35"/>
                </a:solidFill>
                <a:effectLst/>
                <a:ea typeface="Times New Roman" panose="02020603050405020304" pitchFamily="18" charset="0"/>
                <a:cs typeface="Arial" panose="020B0604020202020204" pitchFamily="34" charset="0"/>
              </a:rPr>
              <a:t>Acronyms stand for: </a:t>
            </a:r>
          </a:p>
          <a:p>
            <a:pPr marL="171450" marR="0" lvl="0" indent="-171450">
              <a:buFont typeface="Arial" panose="020B0604020202020204" pitchFamily="34" charset="0"/>
              <a:buChar char="•"/>
            </a:pPr>
            <a:r>
              <a:rPr lang="en-US" sz="1200" b="0" i="0" dirty="0">
                <a:solidFill>
                  <a:srgbClr val="001D35"/>
                </a:solidFill>
                <a:effectLst/>
                <a:ea typeface="Times New Roman" panose="02020603050405020304" pitchFamily="18" charset="0"/>
                <a:cs typeface="Arial" panose="020B0604020202020204" pitchFamily="34" charset="0"/>
              </a:rPr>
              <a:t>INCOSE = International Council on Systems Engineering</a:t>
            </a:r>
          </a:p>
          <a:p>
            <a:pPr marL="171450" marR="0" lvl="0" indent="-171450">
              <a:buFont typeface="Arial" panose="020B0604020202020204" pitchFamily="34" charset="0"/>
              <a:buChar char="•"/>
            </a:pPr>
            <a:r>
              <a:rPr lang="en-US" sz="1200" b="0" i="0" dirty="0">
                <a:solidFill>
                  <a:srgbClr val="001D35"/>
                </a:solidFill>
                <a:effectLst/>
                <a:ea typeface="Times New Roman" panose="02020603050405020304" pitchFamily="18" charset="0"/>
                <a:cs typeface="Arial" panose="020B0604020202020204" pitchFamily="34" charset="0"/>
              </a:rPr>
              <a:t>ISO = International Organization for Standardization</a:t>
            </a:r>
          </a:p>
          <a:p>
            <a:pPr marL="171450" marR="0" lvl="0" indent="-171450">
              <a:buFont typeface="Arial" panose="020B0604020202020204" pitchFamily="34" charset="0"/>
              <a:buChar char="•"/>
            </a:pPr>
            <a:r>
              <a:rPr lang="en-US" sz="1200" b="0" i="0" dirty="0">
                <a:solidFill>
                  <a:srgbClr val="001D35"/>
                </a:solidFill>
                <a:effectLst/>
                <a:ea typeface="Times New Roman" panose="02020603050405020304" pitchFamily="18" charset="0"/>
                <a:cs typeface="Arial" panose="020B0604020202020204" pitchFamily="34" charset="0"/>
              </a:rPr>
              <a:t>IEC = International Electrotechnical Commission</a:t>
            </a:r>
          </a:p>
          <a:p>
            <a:pPr marL="171450" marR="0" lvl="0" indent="-171450">
              <a:buFont typeface="Arial" panose="020B0604020202020204" pitchFamily="34" charset="0"/>
              <a:buChar char="•"/>
            </a:pPr>
            <a:r>
              <a:rPr lang="en-US" sz="1200" b="0" i="0" dirty="0">
                <a:solidFill>
                  <a:srgbClr val="001D35"/>
                </a:solidFill>
                <a:effectLst/>
                <a:ea typeface="Times New Roman" panose="02020603050405020304" pitchFamily="18" charset="0"/>
                <a:cs typeface="Arial" panose="020B0604020202020204" pitchFamily="34" charset="0"/>
              </a:rPr>
              <a:t>IEEE = Institute of Electrical and Electronics Engineers</a:t>
            </a:r>
            <a:endParaRPr lang="en-US" sz="1200" b="1" dirty="0"/>
          </a:p>
          <a:p>
            <a:pPr>
              <a:buNone/>
            </a:pPr>
            <a:endParaRPr lang="en-US" sz="1200" b="0" dirty="0">
              <a:effectLst/>
            </a:endParaRPr>
          </a:p>
          <a:p>
            <a:pPr>
              <a:buNone/>
            </a:pPr>
            <a:r>
              <a:rPr lang="en-US" sz="1200" b="0" dirty="0">
                <a:effectLst/>
              </a:rPr>
              <a:t>Content sources: </a:t>
            </a:r>
          </a:p>
          <a:p>
            <a:pPr>
              <a:buNone/>
            </a:pPr>
            <a:r>
              <a:rPr lang="en-US" sz="1200" dirty="0">
                <a:effectLst/>
              </a:rPr>
              <a:t>https://ops.fhwa.dot.gov/int_its_deployment/sys_eng.htm</a:t>
            </a:r>
          </a:p>
          <a:p>
            <a:pPr>
              <a:buNone/>
            </a:pPr>
            <a:r>
              <a:rPr lang="en-US" sz="1200" dirty="0">
                <a:effectLst/>
              </a:rPr>
              <a:t>https://ops.fhwa.dot.gov/seits/sections/intro/1.html</a:t>
            </a:r>
          </a:p>
          <a:p>
            <a:pPr>
              <a:buNone/>
            </a:pPr>
            <a:r>
              <a:rPr lang="en-US" sz="1200" dirty="0">
                <a:effectLst/>
              </a:rPr>
              <a:t>https://ops.fhwa.dot.gov/seits/sections/intro/2.html</a:t>
            </a:r>
          </a:p>
          <a:p>
            <a:pPr>
              <a:buNone/>
            </a:pPr>
            <a:r>
              <a:rPr lang="en-US" sz="1200" dirty="0">
                <a:effectLst/>
              </a:rPr>
              <a:t>https://www.incose.org/about-systems-engineering/system-and-se-definitions/systems-engineering-definition</a:t>
            </a:r>
          </a:p>
          <a:p>
            <a:pPr>
              <a:buNone/>
            </a:pPr>
            <a:endParaRPr lang="en-US" sz="1200" dirty="0">
              <a:effectLst/>
            </a:endParaRPr>
          </a:p>
          <a:p>
            <a:pPr>
              <a:buNone/>
            </a:pPr>
            <a:r>
              <a:rPr lang="en-US" sz="1200" dirty="0">
                <a:effectLst/>
              </a:rPr>
              <a:t>Image sources:</a:t>
            </a:r>
          </a:p>
          <a:p>
            <a:pPr>
              <a:buNone/>
            </a:pPr>
            <a:r>
              <a:rPr lang="en-US" sz="1200" dirty="0">
                <a:effectLst/>
              </a:rPr>
              <a:t>Image (left): Dynamic message sign (DMS) with the message: “Wrong-way driver ahead, exit freeway.”</a:t>
            </a:r>
          </a:p>
          <a:p>
            <a:pPr>
              <a:buNone/>
            </a:pPr>
            <a:r>
              <a:rPr lang="en-US" sz="1200" dirty="0">
                <a:effectLst/>
              </a:rPr>
              <a:t>Source: https://azdot.gov/adot-blog/drive-thru-small-talk-reinforces-mission-make-roads-safer</a:t>
            </a:r>
          </a:p>
          <a:p>
            <a:pPr>
              <a:buNone/>
            </a:pPr>
            <a:r>
              <a:rPr lang="en-US" sz="1200" dirty="0">
                <a:effectLst/>
              </a:rPr>
              <a:t>Image (right): </a:t>
            </a:r>
            <a:r>
              <a:rPr lang="en-US" sz="1200" kern="1200" dirty="0">
                <a:solidFill>
                  <a:schemeClr val="tx1"/>
                </a:solidFill>
                <a:effectLst/>
                <a:latin typeface="+mn-lt"/>
                <a:ea typeface="+mn-ea"/>
                <a:cs typeface="+mn-cs"/>
              </a:rPr>
              <a:t>Process of solving complicated, difficult problem. People unravel chaos and line multiple knots of wire to simplify. </a:t>
            </a:r>
          </a:p>
          <a:p>
            <a:pPr>
              <a:buNone/>
            </a:pPr>
            <a:r>
              <a:rPr lang="en-US" sz="1200" b="0" i="0" dirty="0">
                <a:solidFill>
                  <a:srgbClr val="0C0D0D"/>
                </a:solidFill>
                <a:effectLst/>
              </a:rPr>
              <a:t>Source: iStock (https://www.istockphoto.com/vector/process-solving-of-complicated-problem-simplicity-in-psychotherapy-of-tiny-people-gm2152819970-573796148)</a:t>
            </a:r>
            <a:endParaRPr lang="en-US" sz="1200" dirty="0">
              <a:effectLst/>
            </a:endParaRPr>
          </a:p>
        </p:txBody>
      </p:sp>
      <p:sp>
        <p:nvSpPr>
          <p:cNvPr id="4" name="Slide Number Placeholder 3">
            <a:extLst>
              <a:ext uri="{FF2B5EF4-FFF2-40B4-BE49-F238E27FC236}">
                <a16:creationId xmlns:a16="http://schemas.microsoft.com/office/drawing/2014/main" id="{0FF23D83-1B87-4D81-CB6E-8402BF444F79}"/>
              </a:ext>
            </a:extLst>
          </p:cNvPr>
          <p:cNvSpPr>
            <a:spLocks noGrp="1"/>
          </p:cNvSpPr>
          <p:nvPr>
            <p:ph type="sldNum" sz="quarter" idx="5"/>
          </p:nvPr>
        </p:nvSpPr>
        <p:spPr/>
        <p:txBody>
          <a:bodyPr/>
          <a:lstStyle/>
          <a:p>
            <a:fld id="{7A3C7ABC-D95B-4519-888B-65B578867C61}" type="slidenum">
              <a:rPr lang="en-US" smtClean="0"/>
              <a:t>7</a:t>
            </a:fld>
            <a:endParaRPr lang="en-US"/>
          </a:p>
        </p:txBody>
      </p:sp>
    </p:spTree>
    <p:extLst>
      <p:ext uri="{BB962C8B-B14F-4D97-AF65-F5344CB8AC3E}">
        <p14:creationId xmlns:p14="http://schemas.microsoft.com/office/powerpoint/2010/main" val="328470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0C5D-39DC-9C0B-5D8B-192BFE40E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86E37-DB88-2595-68A7-0CC63FA9BAA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E6282F-A4D9-184C-83B3-C626C14AB87F}"/>
              </a:ext>
            </a:extLst>
          </p:cNvPr>
          <p:cNvSpPr>
            <a:spLocks noGrp="1"/>
          </p:cNvSpPr>
          <p:nvPr>
            <p:ph type="body" idx="1"/>
          </p:nvPr>
        </p:nvSpPr>
        <p:spPr/>
        <p:txBody>
          <a:bodyPr/>
          <a:lstStyle/>
          <a:p>
            <a:r>
              <a:rPr lang="en-US" b="1" dirty="0"/>
              <a:t>Key Message: </a:t>
            </a:r>
            <a:r>
              <a:rPr lang="en-US" b="0" dirty="0"/>
              <a:t>Systems engineering focuses on the system as a whole and not just on the individual parts. </a:t>
            </a:r>
            <a:r>
              <a:rPr lang="en-US" dirty="0"/>
              <a:t>View the system from the stakeholder points of view</a:t>
            </a:r>
          </a:p>
          <a:p>
            <a:r>
              <a:rPr lang="en-US" dirty="0"/>
              <a:t>Start at the finish line</a:t>
            </a:r>
          </a:p>
          <a:p>
            <a:r>
              <a:rPr lang="en-US" dirty="0"/>
              <a:t>Address risks as early as possible</a:t>
            </a:r>
          </a:p>
          <a:p>
            <a:r>
              <a:rPr lang="en-US" dirty="0"/>
              <a:t>Push technology choices to the last possible moment</a:t>
            </a:r>
          </a:p>
          <a:p>
            <a:r>
              <a:rPr lang="en-US" dirty="0"/>
              <a:t>Understand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Timing: </a:t>
            </a:r>
            <a:r>
              <a:rPr lang="en-US" b="0" dirty="0">
                <a:effectLst/>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Facilitation Guidance: </a:t>
            </a:r>
            <a:r>
              <a:rPr lang="en-US" dirty="0"/>
              <a:t>Explain how systems engineering focuses on the total operation of a system by mentioning the various points of consideration. Then provide an example of a system using traveler information. </a:t>
            </a:r>
          </a:p>
          <a:p>
            <a:pPr marL="0" marR="0" lvl="0" indent="0">
              <a:buFont typeface="Symbol" panose="05050102010706020507" pitchFamily="18" charset="2"/>
              <a:buNone/>
            </a:pPr>
            <a:endParaRPr lang="en-US" b="1" dirty="0"/>
          </a:p>
          <a:p>
            <a:pPr marL="0" marR="0" lvl="0" indent="0">
              <a:buFont typeface="Symbol" panose="05050102010706020507" pitchFamily="18" charset="2"/>
              <a:buNone/>
            </a:pPr>
            <a:r>
              <a:rPr lang="en-US" b="1" dirty="0">
                <a:effectLst/>
                <a:ea typeface="Times New Roman" panose="02020603050405020304" pitchFamily="18" charset="0"/>
                <a:cs typeface="Arial" panose="020B0604020202020204" pitchFamily="34" charset="0"/>
              </a:rPr>
              <a:t>Tell: </a:t>
            </a:r>
            <a:r>
              <a:rPr lang="en-US" b="0" dirty="0"/>
              <a:t>Systems engineering focuses on taking a holistic view of how it functions and evolves over time. It begins with understanding the needs and requirements of stakeholders and users, or those who interact with, operate, and maintain the system. Both internal and external factors must be considered, including how the system and its components behave, as well as the external rules, regulations, and constraints within which it must operate. Effective systems engineering also examines how the system interacts with other systems through data exchanges and accounts for the surrounding environment, such as weather conditions or roadway design. A system’s behavior must be aligned with user needs throughout its entire lifecycle, ensuring it delivers timely, actionable information. Because these systems often span multiple technical domains, systems engineering requires collaboration across disciplines such as electrical, mechanical, and software engineering. Finally, the process must balance competing needs and constraints; for example, enhancing safety without significantly reducing traffic flow or efficiency.</a:t>
            </a:r>
            <a:endParaRPr lang="en-US"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aseline="0" dirty="0"/>
              <a:t>Consider an example. When providing road users with traveler information, a number of different ITS devices may be used. The graphic on the slide provides one example. In this example, an operator at a Transportation Management Center (TMC) is monitoring conditions to detect delays due to crashes. Information from the TMC is being fed to a DMS warning motorists to slow down due to a crash ahead. This information is also being fed into the Automatic Vehicle Location (AVL) system being used by the bus to calculate the arrival time at the next stop. Information from the TMC is also shared with the roadside unit, or RSU, to directly pass on to connected vehicles in the immediate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Times New Roman" panose="02020603050405020304" pitchFamily="18" charset="0"/>
              <a:cs typeface="Arial" panose="020B0604020202020204" pitchFamily="34" charset="0"/>
            </a:endParaRPr>
          </a:p>
          <a:p>
            <a:pPr marL="0" marR="0">
              <a:spcAft>
                <a:spcPts val="600"/>
              </a:spcAft>
              <a:buNone/>
            </a:pPr>
            <a:r>
              <a:rPr lang="en-US" b="1" i="0" dirty="0">
                <a:effectLst/>
                <a:ea typeface="Times New Roman" panose="02020603050405020304" pitchFamily="18" charset="0"/>
                <a:cs typeface="Arial" panose="020B0604020202020204" pitchFamily="34" charset="0"/>
              </a:rPr>
              <a:t>Ask: </a:t>
            </a:r>
            <a:r>
              <a:rPr lang="en-US" b="0" i="0" dirty="0">
                <a:effectLst/>
                <a:ea typeface="Times New Roman" panose="02020603050405020304" pitchFamily="18" charset="0"/>
                <a:cs typeface="Arial" panose="020B0604020202020204" pitchFamily="34" charset="0"/>
              </a:rPr>
              <a:t>Think about it. Is the system the DMS? The sensors? The communications systems? Or each component? </a:t>
            </a:r>
          </a:p>
          <a:p>
            <a:pPr marL="0" marR="0">
              <a:spcAft>
                <a:spcPts val="600"/>
              </a:spcAft>
              <a:buNone/>
            </a:pPr>
            <a:r>
              <a:rPr lang="en-US" b="0" i="0" dirty="0">
                <a:effectLst/>
                <a:ea typeface="Times New Roman" panose="02020603050405020304" pitchFamily="18" charset="0"/>
                <a:cs typeface="Arial" panose="020B0604020202020204" pitchFamily="34" charset="0"/>
              </a:rPr>
              <a:t>Answer: The answer is that it depends, but everything needs to work together!</a:t>
            </a:r>
          </a:p>
          <a:p>
            <a:pPr marL="0" marR="0">
              <a:spcAft>
                <a:spcPts val="600"/>
              </a:spcAft>
              <a:buNone/>
            </a:pPr>
            <a:endParaRPr lang="en-US" b="0" i="0" dirty="0">
              <a:effectLst/>
              <a:ea typeface="Times New Roman" panose="02020603050405020304" pitchFamily="18" charset="0"/>
              <a:cs typeface="Arial" panose="020B0604020202020204" pitchFamily="34" charset="0"/>
            </a:endParaRPr>
          </a:p>
          <a:p>
            <a:pPr marL="0" marR="0">
              <a:spcAft>
                <a:spcPts val="600"/>
              </a:spcAft>
              <a:buNone/>
            </a:pPr>
            <a:r>
              <a:rPr lang="en-US" b="1" i="0" dirty="0">
                <a:effectLst/>
                <a:ea typeface="Times New Roman" panose="02020603050405020304" pitchFamily="18" charset="0"/>
                <a:cs typeface="Arial" panose="020B0604020202020204" pitchFamily="34" charset="0"/>
              </a:rPr>
              <a:t>Tell: </a:t>
            </a:r>
            <a:r>
              <a:rPr lang="en-US" b="0" i="0" dirty="0">
                <a:effectLst/>
                <a:ea typeface="Times New Roman" panose="02020603050405020304" pitchFamily="18" charset="0"/>
                <a:cs typeface="Arial" panose="020B0604020202020204" pitchFamily="34" charset="0"/>
              </a:rPr>
              <a:t>In the case of the traveler information system, </a:t>
            </a:r>
            <a:r>
              <a:rPr lang="en-US" baseline="0" dirty="0"/>
              <a:t>the devices all function together as parts of a larger system designed to inform motorists and travelers about roadway conditions, traffic speeds, or delays. </a:t>
            </a:r>
            <a:r>
              <a:rPr lang="en-US" dirty="0"/>
              <a:t>It </a:t>
            </a:r>
            <a:r>
              <a:rPr lang="en-US" baseline="0" dirty="0"/>
              <a:t>can also be applied to a team of people working together. While each person may have their individual job responsibilities, the compilation of their work constitutes a wholistic solution.</a:t>
            </a:r>
            <a:endParaRPr lang="en-US" dirty="0">
              <a:effectLst/>
              <a:cs typeface="Arial" panose="020B0604020202020204" pitchFamily="34" charset="0"/>
            </a:endParaRPr>
          </a:p>
          <a:p>
            <a:pPr>
              <a:buNone/>
            </a:pPr>
            <a:endParaRPr lang="en-US" dirty="0">
              <a:effectLst/>
            </a:endParaRPr>
          </a:p>
          <a:p>
            <a:pPr>
              <a:buNone/>
            </a:pPr>
            <a:r>
              <a:rPr lang="en-US" dirty="0">
                <a:effectLst/>
              </a:rPr>
              <a:t>Content sources: </a:t>
            </a:r>
          </a:p>
          <a:p>
            <a:pPr>
              <a:buNone/>
            </a:pPr>
            <a:r>
              <a:rPr lang="en-US" dirty="0">
                <a:effectLst/>
              </a:rPr>
              <a:t>https://ops.fhwa.dot.gov/int_its_deployment/sys_eng.htm</a:t>
            </a:r>
          </a:p>
          <a:p>
            <a:pPr>
              <a:buNone/>
            </a:pPr>
            <a:r>
              <a:rPr lang="en-US" dirty="0">
                <a:effectLst/>
              </a:rPr>
              <a:t>https://ops.fhwa.dot.gov/seits/sections/intro/1.html</a:t>
            </a:r>
          </a:p>
          <a:p>
            <a:pPr>
              <a:buNone/>
            </a:pPr>
            <a:r>
              <a:rPr lang="en-US" dirty="0">
                <a:effectLst/>
              </a:rPr>
              <a:t>https://ops.fhwa.dot.gov/seits/sections/intro/2.html</a:t>
            </a:r>
          </a:p>
          <a:p>
            <a:pPr>
              <a:buNone/>
            </a:pPr>
            <a:endParaRPr lang="en-US" dirty="0">
              <a:effectLst/>
            </a:endParaRPr>
          </a:p>
          <a:p>
            <a:pPr>
              <a:buNone/>
            </a:pPr>
            <a:r>
              <a:rPr lang="en-US" dirty="0">
                <a:effectLst/>
              </a:rPr>
              <a:t>Image source: </a:t>
            </a:r>
          </a:p>
          <a:p>
            <a:pPr>
              <a:buNone/>
            </a:pPr>
            <a:r>
              <a:rPr lang="en-US" dirty="0">
                <a:effectLst/>
              </a:rPr>
              <a:t>Image: Traveler information system at an intersection.</a:t>
            </a:r>
          </a:p>
          <a:p>
            <a:pPr>
              <a:buNone/>
            </a:pPr>
            <a:r>
              <a:rPr lang="en-US" dirty="0">
                <a:effectLst/>
              </a:rPr>
              <a:t>Source: USDOT</a:t>
            </a:r>
          </a:p>
        </p:txBody>
      </p:sp>
      <p:sp>
        <p:nvSpPr>
          <p:cNvPr id="4" name="Slide Number Placeholder 3">
            <a:extLst>
              <a:ext uri="{FF2B5EF4-FFF2-40B4-BE49-F238E27FC236}">
                <a16:creationId xmlns:a16="http://schemas.microsoft.com/office/drawing/2014/main" id="{ED1D46FD-DA7D-A637-10F6-1E85F7C40ADF}"/>
              </a:ext>
            </a:extLst>
          </p:cNvPr>
          <p:cNvSpPr>
            <a:spLocks noGrp="1"/>
          </p:cNvSpPr>
          <p:nvPr>
            <p:ph type="sldNum" sz="quarter" idx="5"/>
          </p:nvPr>
        </p:nvSpPr>
        <p:spPr/>
        <p:txBody>
          <a:bodyPr/>
          <a:lstStyle/>
          <a:p>
            <a:fld id="{7A3C7ABC-D95B-4519-888B-65B578867C61}" type="slidenum">
              <a:rPr lang="en-US" smtClean="0"/>
              <a:t>8</a:t>
            </a:fld>
            <a:endParaRPr lang="en-US"/>
          </a:p>
        </p:txBody>
      </p:sp>
    </p:spTree>
    <p:extLst>
      <p:ext uri="{BB962C8B-B14F-4D97-AF65-F5344CB8AC3E}">
        <p14:creationId xmlns:p14="http://schemas.microsoft.com/office/powerpoint/2010/main" val="85591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5A164-329E-688E-3755-2D71FFFB8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BDED4-CBF6-5914-8779-10C33EE504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FE5AB53-0D98-986E-573A-F8A71B9B21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SEP establishes a common language that leads to better understanding of everyone’s role and a better final product. Systems engineering </a:t>
            </a:r>
            <a:r>
              <a:rPr lang="en-US" b="1" dirty="0"/>
              <a:t>mitigates the risk </a:t>
            </a:r>
            <a:r>
              <a:rPr lang="en-US" dirty="0"/>
              <a:t>of technology-based projects not meeting the needs of their users.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buFont typeface="Symbol" panose="05050102010706020507" pitchFamily="18" charset="2"/>
              <a:buNone/>
            </a:pPr>
            <a:r>
              <a:rPr lang="en-US" sz="1200" b="1" dirty="0"/>
              <a:t>Tell:</a:t>
            </a:r>
            <a:r>
              <a:rPr lang="en-US" sz="1200" b="0" dirty="0"/>
              <a:t> Some of the principles of systems engineering are:</a:t>
            </a:r>
            <a:endParaRPr lang="en-US" sz="1200" b="1" dirty="0">
              <a:effectLst/>
            </a:endParaRP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View the system from the stakeholder points of view</a:t>
            </a:r>
            <a:r>
              <a:rPr lang="en-US" sz="1200" b="0" i="0" kern="1200" dirty="0">
                <a:solidFill>
                  <a:schemeClr val="tx1"/>
                </a:solidFill>
                <a:effectLst/>
                <a:latin typeface="+mn-lt"/>
                <a:ea typeface="+mn-ea"/>
                <a:cs typeface="+mn-cs"/>
              </a:rPr>
              <a:t> means walking in the shoes of the stakeholders, with more emphasis on the system’s users and owner(s). Key processes for this principle include needs assessment, user need elicitation, developing a Concept of Operations, and, especially, user and all stakeholder involvement.</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Start at the finish line</a:t>
            </a:r>
            <a:r>
              <a:rPr lang="en-US" sz="1200" b="0" i="0" kern="1200" dirty="0">
                <a:solidFill>
                  <a:schemeClr val="tx1"/>
                </a:solidFill>
                <a:effectLst/>
                <a:latin typeface="+mn-lt"/>
                <a:ea typeface="+mn-ea"/>
                <a:cs typeface="+mn-cs"/>
              </a:rPr>
              <a:t> defines the expectations for the system and the way the system is going to operate. The details might change but the key concepts and ideas on what the system should do to meet specific user needs should remain consistent. Key processes for this principle include Concept of Operations and Validation Plan.</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Address risks as early as possible</a:t>
            </a:r>
            <a:r>
              <a:rPr lang="en-US" sz="1200" b="0" i="0" kern="1200" dirty="0">
                <a:solidFill>
                  <a:schemeClr val="tx1"/>
                </a:solidFill>
                <a:effectLst/>
                <a:latin typeface="+mn-lt"/>
                <a:ea typeface="+mn-ea"/>
                <a:cs typeface="+mn-cs"/>
              </a:rPr>
              <a:t> when the cost impacts to addressing those risks are the lowest. Key processes for this principle include risk management, requirements, and stakeholder involvement.</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Push technology choices to the last possible moment</a:t>
            </a:r>
            <a:r>
              <a:rPr lang="en-US" sz="1200" b="0" i="0" kern="1200" dirty="0">
                <a:solidFill>
                  <a:schemeClr val="tx1"/>
                </a:solidFill>
                <a:effectLst/>
                <a:latin typeface="+mn-lt"/>
                <a:ea typeface="+mn-ea"/>
                <a:cs typeface="+mn-cs"/>
              </a:rPr>
              <a:t>. Define </a:t>
            </a:r>
            <a:r>
              <a:rPr lang="en-US" sz="1200" b="0" i="1" kern="1200" dirty="0">
                <a:solidFill>
                  <a:schemeClr val="tx1"/>
                </a:solidFill>
                <a:effectLst/>
                <a:latin typeface="+mn-lt"/>
                <a:ea typeface="+mn-ea"/>
                <a:cs typeface="+mn-cs"/>
              </a:rPr>
              <a:t>what</a:t>
            </a:r>
            <a:r>
              <a:rPr lang="en-US" sz="1200" b="0" i="0" kern="1200" dirty="0">
                <a:solidFill>
                  <a:schemeClr val="tx1"/>
                </a:solidFill>
                <a:effectLst/>
                <a:latin typeface="+mn-lt"/>
                <a:ea typeface="+mn-ea"/>
                <a:cs typeface="+mn-cs"/>
              </a:rPr>
              <a:t> is to be done before defining </a:t>
            </a:r>
            <a:r>
              <a:rPr lang="en-US" sz="1200" b="0" i="1" kern="1200" dirty="0">
                <a:solidFill>
                  <a:schemeClr val="tx1"/>
                </a:solidFill>
                <a:effectLst/>
                <a:latin typeface="+mn-lt"/>
                <a:ea typeface="+mn-ea"/>
                <a:cs typeface="+mn-cs"/>
              </a:rPr>
              <a:t>how</a:t>
            </a:r>
            <a:r>
              <a:rPr lang="en-US" sz="1200" b="0" i="0" kern="1200" dirty="0">
                <a:solidFill>
                  <a:schemeClr val="tx1"/>
                </a:solidFill>
                <a:effectLst/>
                <a:latin typeface="+mn-lt"/>
                <a:ea typeface="+mn-ea"/>
                <a:cs typeface="+mn-cs"/>
              </a:rPr>
              <a:t> it is to be done.</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Understand the organization</a:t>
            </a:r>
            <a:r>
              <a:rPr lang="en-US" sz="1200" b="0" i="0" kern="1200" dirty="0">
                <a:solidFill>
                  <a:schemeClr val="tx1"/>
                </a:solidFill>
                <a:effectLst/>
                <a:latin typeface="+mn-lt"/>
                <a:ea typeface="+mn-ea"/>
                <a:cs typeface="+mn-cs"/>
              </a:rPr>
              <a:t> of the system’s owner, stakeholders, and development team.</a:t>
            </a:r>
            <a:endParaRPr lang="en-US" sz="1200" b="0" dirty="0">
              <a:effectLst/>
            </a:endParaRPr>
          </a:p>
          <a:p>
            <a:pPr>
              <a:buNone/>
            </a:pPr>
            <a:endParaRPr lang="en-US" sz="1200" b="0" dirty="0">
              <a:effectLst/>
            </a:endParaRPr>
          </a:p>
          <a:p>
            <a:r>
              <a:rPr lang="en-US" b="1" dirty="0"/>
              <a:t>Tell: </a:t>
            </a:r>
            <a:r>
              <a:rPr lang="en-US" b="0" dirty="0"/>
              <a:t>Systems engineering is a process that leads to the development and deployment of comprehensive, quality systems. It provides a systematic and logical way to break down a large, complex problem or challenge that may not have a straightforward solution. Following the process helps you respond to the stated needs and requirements, instead of the system dictating the needs and requirements. It also naturally brings a variety of important stakeholders together, which helps you get multiple expert perspectives on a complex system. It also </a:t>
            </a:r>
            <a:r>
              <a:rPr lang="en-US" dirty="0">
                <a:effectLst/>
                <a:ea typeface="Times New Roman" panose="02020603050405020304" pitchFamily="18" charset="0"/>
                <a:cs typeface="Arial" panose="020B0604020202020204" pitchFamily="34" charset="0"/>
              </a:rPr>
              <a:t>reduces the risk of </a:t>
            </a:r>
            <a:r>
              <a:rPr lang="en-US" b="0" dirty="0">
                <a:effectLst/>
                <a:ea typeface="Times New Roman" panose="02020603050405020304" pitchFamily="18" charset="0"/>
                <a:cs typeface="Arial" panose="020B0604020202020204" pitchFamily="34" charset="0"/>
              </a:rPr>
              <a:t>schedule and cost overruns and i</a:t>
            </a:r>
            <a:r>
              <a:rPr lang="en-US" dirty="0">
                <a:effectLst/>
                <a:ea typeface="Times New Roman" panose="02020603050405020304" pitchFamily="18" charset="0"/>
                <a:cs typeface="Arial" panose="020B0604020202020204" pitchFamily="34" charset="0"/>
              </a:rPr>
              <a:t>ncreases the likelihood that the implementation will </a:t>
            </a:r>
            <a:r>
              <a:rPr lang="en-US" b="0" dirty="0">
                <a:effectLst/>
                <a:ea typeface="Times New Roman" panose="02020603050405020304" pitchFamily="18" charset="0"/>
                <a:cs typeface="Arial" panose="020B0604020202020204" pitchFamily="34" charset="0"/>
              </a:rPr>
              <a:t>meet the user's needs. </a:t>
            </a:r>
          </a:p>
          <a:p>
            <a:endParaRPr lang="en-US" b="0" dirty="0">
              <a:effectLst/>
              <a:ea typeface="Times New Roman" panose="02020603050405020304" pitchFamily="18" charset="0"/>
              <a:cs typeface="Arial" panose="020B0604020202020204" pitchFamily="34" charset="0"/>
            </a:endParaRPr>
          </a:p>
          <a:p>
            <a:r>
              <a:rPr lang="en-US" dirty="0">
                <a:effectLst/>
                <a:ea typeface="Times New Roman" panose="02020603050405020304" pitchFamily="18" charset="0"/>
                <a:cs typeface="Arial" panose="020B0604020202020204" pitchFamily="34" charset="0"/>
              </a:rPr>
              <a:t>Other benefits include:</a:t>
            </a:r>
          </a:p>
          <a:p>
            <a:pPr marL="171450" indent="-171450">
              <a:buFont typeface="Arial" panose="020B0604020202020204" pitchFamily="34" charset="0"/>
              <a:buChar char="•"/>
            </a:pPr>
            <a:r>
              <a:rPr lang="en-US" dirty="0"/>
              <a:t>Better system documentation</a:t>
            </a:r>
          </a:p>
          <a:p>
            <a:pPr marL="171450" indent="-171450">
              <a:buFont typeface="Arial" panose="020B0604020202020204" pitchFamily="34" charset="0"/>
              <a:buChar char="•"/>
            </a:pPr>
            <a:r>
              <a:rPr lang="en-US" dirty="0"/>
              <a:t>Higher level of user engagement</a:t>
            </a:r>
          </a:p>
          <a:p>
            <a:pPr marL="171450" indent="-171450">
              <a:buFont typeface="Arial" panose="020B0604020202020204" pitchFamily="34" charset="0"/>
              <a:buChar char="•"/>
            </a:pPr>
            <a:r>
              <a:rPr lang="en-US" dirty="0"/>
              <a:t>System functionality that meets user needs</a:t>
            </a:r>
          </a:p>
          <a:p>
            <a:pPr marL="171450" indent="-171450">
              <a:buFont typeface="Arial" panose="020B0604020202020204" pitchFamily="34" charset="0"/>
              <a:buChar char="•"/>
            </a:pPr>
            <a:r>
              <a:rPr lang="en-US" dirty="0"/>
              <a:t>Potential for shorter project cycles</a:t>
            </a:r>
          </a:p>
          <a:p>
            <a:pPr marL="171450" indent="-171450">
              <a:buFont typeface="Arial" panose="020B0604020202020204" pitchFamily="34" charset="0"/>
              <a:buChar char="•"/>
            </a:pPr>
            <a:r>
              <a:rPr lang="en-US" dirty="0"/>
              <a:t>Systems that can evolve with a minimum of redesign and cost</a:t>
            </a:r>
          </a:p>
          <a:p>
            <a:pPr marL="171450" indent="-171450">
              <a:buFont typeface="Arial" panose="020B0604020202020204" pitchFamily="34" charset="0"/>
              <a:buChar char="•"/>
            </a:pPr>
            <a:r>
              <a:rPr lang="en-US" dirty="0"/>
              <a:t>Higher level of system reuse</a:t>
            </a:r>
          </a:p>
          <a:p>
            <a:pPr marL="171450" indent="-171450">
              <a:buFont typeface="Arial" panose="020B0604020202020204" pitchFamily="34" charset="0"/>
              <a:buChar char="•"/>
            </a:pPr>
            <a:r>
              <a:rPr lang="en-US" dirty="0"/>
              <a:t>More predictable outcomes from projects</a:t>
            </a:r>
          </a:p>
          <a:p>
            <a:pPr>
              <a:buNone/>
            </a:pPr>
            <a:endParaRPr lang="en-US" sz="1200" b="0" dirty="0">
              <a:effectLst/>
            </a:endParaRPr>
          </a:p>
          <a:p>
            <a:pPr>
              <a:buNone/>
            </a:pPr>
            <a:r>
              <a:rPr lang="en-US" sz="1200" b="0" dirty="0">
                <a:effectLst/>
              </a:rPr>
              <a:t>Content source: </a:t>
            </a:r>
          </a:p>
          <a:p>
            <a:pPr>
              <a:buNone/>
            </a:pPr>
            <a:r>
              <a:rPr lang="en-US" sz="1200" kern="1200" dirty="0">
                <a:solidFill>
                  <a:schemeClr val="tx1"/>
                </a:solidFill>
                <a:effectLst/>
                <a:latin typeface="+mn-lt"/>
                <a:ea typeface="+mn-ea"/>
                <a:cs typeface="+mn-cs"/>
              </a:rPr>
              <a:t>https://ops.fhwa.dot.gov/seits/sections/intro/5.html</a:t>
            </a:r>
            <a:endParaRPr lang="en-US" sz="1200" dirty="0">
              <a:effectLst/>
            </a:endParaRPr>
          </a:p>
        </p:txBody>
      </p:sp>
      <p:sp>
        <p:nvSpPr>
          <p:cNvPr id="4" name="Slide Number Placeholder 3">
            <a:extLst>
              <a:ext uri="{FF2B5EF4-FFF2-40B4-BE49-F238E27FC236}">
                <a16:creationId xmlns:a16="http://schemas.microsoft.com/office/drawing/2014/main" id="{39FEC589-04CE-596F-3FCC-66AF061076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C7ABC-D95B-4519-888B-65B578867C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003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DD4A0-E12A-5B8F-47B8-4E7FD00C8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6A215-0CE4-5CC9-1F3D-E47436A233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08BC945-F8FC-DE09-8DD9-341FE46736A7}"/>
              </a:ext>
            </a:extLst>
          </p:cNvPr>
          <p:cNvSpPr>
            <a:spLocks noGrp="1"/>
          </p:cNvSpPr>
          <p:nvPr>
            <p:ph type="body" idx="1"/>
          </p:nvPr>
        </p:nvSpPr>
        <p:spPr/>
        <p:txBody>
          <a:bodyPr/>
          <a:lstStyle/>
          <a:p>
            <a:r>
              <a:rPr lang="en-US" b="0" dirty="0">
                <a:effectLst/>
                <a:ea typeface="Times New Roman" panose="02020603050405020304" pitchFamily="18" charset="0"/>
                <a:cs typeface="Arial" panose="020B0604020202020204" pitchFamily="34" charset="0"/>
              </a:rPr>
              <a:t>SE approach defines project requirements before technology choices are made and the system is implemented. </a:t>
            </a:r>
            <a:r>
              <a:rPr lang="en-US" b="0" dirty="0"/>
              <a:t>This slide explains the steps and deliverables associated with the systems engineering approach. The systems engineering approach, represented by the Vee model, provides a step-by-step process for ensuring the implementation of a comprehensive, quality ITS solution. Each phase of the Vee diagram has associated steps, and each step has associated deliverables.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the V diagram as shown on the screen, there is a symmetry between the left and r</a:t>
            </a:r>
            <a:r>
              <a:rPr lang="en-US" sz="1200" b="0" kern="1200" dirty="0">
                <a:solidFill>
                  <a:schemeClr val="tx1"/>
                </a:solidFill>
                <a:effectLst/>
                <a:latin typeface="+mn-lt"/>
                <a:ea typeface="+mn-ea"/>
                <a:cs typeface="+mn-cs"/>
              </a:rPr>
              <a:t>ight sides of the model. The system definition that is generated on the left is ultimately used to verify and validate the system on the right. On the left side of the V, the system definition progresses from a general user view of the system to a detailed specification of the system design. As development progresses, a series of documented baselines support the steps that follow. For example, a concept of operations support system requirements development. Simpler systems don't require as much decomposition but still need to support the documented needs and requirements.</a:t>
            </a:r>
          </a:p>
          <a:p>
            <a:pPr marL="227965" indent="-227965">
              <a:lnSpc>
                <a:spcPct val="94292"/>
              </a:lnSpc>
            </a:pPr>
            <a:endParaRPr lang="en-US" sz="1200" dirty="0"/>
          </a:p>
          <a:p>
            <a:pPr marL="227965" marR="0" lvl="0" indent="-227965" algn="l" defTabSz="914400" rtl="0" eaLnBrk="1" fontAlgn="auto" latinLnBrk="0" hangingPunct="1">
              <a:lnSpc>
                <a:spcPct val="94292"/>
              </a:lnSpc>
              <a:spcBef>
                <a:spcPts val="0"/>
              </a:spcBef>
              <a:spcAft>
                <a:spcPts val="0"/>
              </a:spcAft>
              <a:buClrTx/>
              <a:buSzTx/>
              <a:buFontTx/>
              <a:buNone/>
              <a:tabLst/>
              <a:defRPr/>
            </a:pPr>
            <a:r>
              <a:rPr lang="en-US" sz="1200" b="1" u="sng" dirty="0"/>
              <a:t>The development of your solutions document for this tournament begins at the planning process </a:t>
            </a:r>
          </a:p>
          <a:p>
            <a:pPr marL="227965" marR="0" lvl="0" indent="-227965" algn="l" defTabSz="914400" rtl="0" eaLnBrk="1" fontAlgn="auto" latinLnBrk="0" hangingPunct="1">
              <a:lnSpc>
                <a:spcPct val="94292"/>
              </a:lnSpc>
              <a:spcBef>
                <a:spcPts val="0"/>
              </a:spcBef>
              <a:spcAft>
                <a:spcPts val="0"/>
              </a:spcAft>
              <a:buClrTx/>
              <a:buSzTx/>
              <a:buFontTx/>
              <a:buNone/>
              <a:tabLst/>
              <a:defRPr/>
            </a:pPr>
            <a:r>
              <a:rPr lang="en-US" sz="1200" b="1" u="sng" dirty="0"/>
              <a:t>block in the top left corner and encompasses the left side of the V model or the </a:t>
            </a:r>
            <a:r>
              <a:rPr lang="en-US" sz="1200" b="1" u="sng" dirty="0">
                <a:solidFill>
                  <a:srgbClr val="2D8F3B"/>
                </a:solidFill>
              </a:rPr>
              <a:t>Planning, Designing, </a:t>
            </a:r>
          </a:p>
          <a:p>
            <a:pPr marL="227965" marR="0" lvl="0" indent="-227965" algn="l" defTabSz="914400" rtl="0" eaLnBrk="1" fontAlgn="auto" latinLnBrk="0" hangingPunct="1">
              <a:lnSpc>
                <a:spcPct val="94292"/>
              </a:lnSpc>
              <a:spcBef>
                <a:spcPts val="0"/>
              </a:spcBef>
              <a:spcAft>
                <a:spcPts val="0"/>
              </a:spcAft>
              <a:buClrTx/>
              <a:buSzTx/>
              <a:buFontTx/>
              <a:buNone/>
              <a:tabLst/>
              <a:defRPr/>
            </a:pPr>
            <a:r>
              <a:rPr lang="en-US" sz="1200" b="1" u="sng" dirty="0">
                <a:solidFill>
                  <a:srgbClr val="2D8F3B"/>
                </a:solidFill>
              </a:rPr>
              <a:t>and Documenting elements.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b="1" dirty="0"/>
          </a:p>
          <a:p>
            <a:r>
              <a:rPr lang="en-US" b="0" dirty="0"/>
              <a:t>--------------</a:t>
            </a:r>
          </a:p>
          <a:p>
            <a:r>
              <a:rPr lang="en-US" b="1" dirty="0"/>
              <a:t>Tell:</a:t>
            </a:r>
            <a:r>
              <a:rPr lang="en-US" b="0" dirty="0"/>
              <a:t> The Vee model is a representation of the systems engineering lifecycle for a project. Let’s consider the role and purpose of the steps in the Vee.</a:t>
            </a:r>
            <a:endParaRPr lang="en-US" b="1" dirty="0"/>
          </a:p>
          <a:p>
            <a:endParaRPr lang="en-US" b="0" dirty="0"/>
          </a:p>
          <a:p>
            <a:r>
              <a:rPr lang="en-US" b="1" dirty="0"/>
              <a:t>Tell: </a:t>
            </a:r>
            <a:r>
              <a:rPr lang="en-US" b="0" dirty="0"/>
              <a:t>Before establishing the needs and as part of the planning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Link a project to regional vision, operational plans.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Develop a Project Management Plan and Systems Engineering Management Plan.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a typeface="Times New Roman" panose="02020603050405020304" pitchFamily="18" charset="0"/>
              <a:cs typeface="Arial" panose="020B0604020202020204" pitchFamily="34" charset="0"/>
            </a:endParaRPr>
          </a:p>
          <a:p>
            <a:r>
              <a:rPr lang="en-US" b="1" dirty="0"/>
              <a:t>Tell: </a:t>
            </a:r>
            <a:r>
              <a:rPr lang="en-US" b="0" dirty="0"/>
              <a:t>During the Concept of Operations, or </a:t>
            </a:r>
            <a:r>
              <a:rPr lang="en-US" b="0" dirty="0" err="1"/>
              <a:t>ConOps</a:t>
            </a:r>
            <a:r>
              <a:rPr lang="en-US" b="0" dirty="0"/>
              <a:t>, phase: </a:t>
            </a:r>
            <a:endParaRPr lang="en-US" b="1" dirty="0"/>
          </a:p>
          <a:p>
            <a:pPr marL="171450" marR="0" lvl="0" indent="-171450">
              <a:buFont typeface="Arial" panose="020B0604020202020204" pitchFamily="34" charset="0"/>
              <a:buChar char="•"/>
            </a:pPr>
            <a:r>
              <a:rPr lang="en-US" dirty="0">
                <a:effectLst/>
                <a:ea typeface="Times New Roman" panose="02020603050405020304" pitchFamily="18" charset="0"/>
                <a:cs typeface="Arial" panose="020B0604020202020204" pitchFamily="34" charset="0"/>
              </a:rPr>
              <a:t>Define the problem. Defining the problem through the development of a problem statement is critical to eliciting meaningful user needs. </a:t>
            </a:r>
          </a:p>
          <a:p>
            <a:pPr marL="171450" marR="0" lvl="0" indent="-171450">
              <a:buFont typeface="Arial" panose="020B0604020202020204" pitchFamily="34" charset="0"/>
              <a:buChar char="•"/>
            </a:pPr>
            <a:r>
              <a:rPr lang="en-US" dirty="0">
                <a:effectLst/>
                <a:ea typeface="Times New Roman" panose="02020603050405020304" pitchFamily="18" charset="0"/>
                <a:cs typeface="Arial" panose="020B0604020202020204" pitchFamily="34" charset="0"/>
              </a:rPr>
              <a:t>Capture user needs including user concerns, goals, and objectives, and specify what the system/solution/strategy is supposed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Develop </a:t>
            </a:r>
            <a:r>
              <a:rPr lang="en-US" dirty="0" err="1">
                <a:effectLst/>
                <a:ea typeface="Times New Roman" panose="02020603050405020304" pitchFamily="18" charset="0"/>
                <a:cs typeface="Arial" panose="020B0604020202020204" pitchFamily="34" charset="0"/>
              </a:rPr>
              <a:t>ConOps</a:t>
            </a:r>
            <a:r>
              <a:rPr lang="en-US" dirty="0">
                <a:effectLst/>
                <a:ea typeface="Times New Roman" panose="02020603050405020304" pitchFamily="18" charset="0"/>
                <a:cs typeface="Arial" panose="020B0604020202020204" pitchFamily="34" charset="0"/>
              </a:rPr>
              <a:t>. </a:t>
            </a:r>
          </a:p>
          <a:p>
            <a:endParaRPr lang="en-US" dirty="0"/>
          </a:p>
          <a:p>
            <a:r>
              <a:rPr lang="en-US" b="1" dirty="0"/>
              <a:t>Tell: </a:t>
            </a:r>
            <a:r>
              <a:rPr lang="en-US" b="0" dirty="0"/>
              <a:t>During the requirements phase: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Define and/or refine requirements.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Develop System Requirements and Design Specifications. </a:t>
            </a:r>
          </a:p>
          <a:p>
            <a:endParaRPr lang="en-US" dirty="0"/>
          </a:p>
          <a:p>
            <a:r>
              <a:rPr lang="en-US" b="1" dirty="0"/>
              <a:t>Tell: </a:t>
            </a:r>
            <a:r>
              <a:rPr lang="en-US" b="0" dirty="0"/>
              <a:t>During the d</a:t>
            </a:r>
            <a:r>
              <a:rPr lang="en-US" dirty="0"/>
              <a:t>esign and implementation phase: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Design a solution to meet the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Develop the Integration Plan.</a:t>
            </a:r>
          </a:p>
          <a:p>
            <a:endParaRPr lang="en-US" dirty="0"/>
          </a:p>
          <a:p>
            <a:r>
              <a:rPr lang="en-US" b="1" dirty="0"/>
              <a:t>Tell: </a:t>
            </a:r>
            <a:r>
              <a:rPr lang="en-US" b="0" dirty="0"/>
              <a:t>During the v</a:t>
            </a:r>
            <a:r>
              <a:rPr lang="en-US" dirty="0"/>
              <a:t>erification testing phase: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Implement the system, test the system, verify the system against the requirements, and accept the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Develop Verification Documents and the Deployment Plan. </a:t>
            </a:r>
          </a:p>
          <a:p>
            <a:endParaRPr lang="en-US" dirty="0"/>
          </a:p>
          <a:p>
            <a:r>
              <a:rPr lang="en-US" b="1" dirty="0"/>
              <a:t>Tell: </a:t>
            </a:r>
            <a:r>
              <a:rPr lang="en-US" b="0" dirty="0"/>
              <a:t>During the v</a:t>
            </a:r>
            <a:r>
              <a:rPr lang="en-US" dirty="0"/>
              <a:t>alidation testing phase: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Validate the system meets the needs you established during the needs phase, operate the system, and maintain the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ea typeface="Times New Roman" panose="02020603050405020304" pitchFamily="18" charset="0"/>
                <a:cs typeface="Arial" panose="020B0604020202020204" pitchFamily="34" charset="0"/>
              </a:rPr>
              <a:t>Develop Validation Documents and an Operations and Maintenance Plan.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effectLst/>
                <a:ea typeface="Times New Roman" panose="02020603050405020304" pitchFamily="18" charset="0"/>
                <a:cs typeface="Arial" panose="020B0604020202020204" pitchFamily="34" charset="0"/>
              </a:rPr>
              <a:t>Ask: </a:t>
            </a:r>
            <a:r>
              <a:rPr lang="en-US" b="0" dirty="0">
                <a:effectLst/>
                <a:ea typeface="Times New Roman" panose="02020603050405020304" pitchFamily="18" charset="0"/>
                <a:cs typeface="Arial" panose="020B0604020202020204" pitchFamily="34" charset="0"/>
              </a:rPr>
              <a:t>Why do you think the Vee diagram is shaped like a “v”?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effectLst/>
                <a:ea typeface="Times New Roman" panose="02020603050405020304" pitchFamily="18" charset="0"/>
                <a:cs typeface="Arial" panose="020B0604020202020204" pitchFamily="34" charset="0"/>
              </a:rPr>
              <a:t>Answers: This is to visually represent the relationship between the developmental phases on the left side and the corresponding testing and validation phases on the right side, as indicated with the dashed arrows in the middle of the Vee. These arrows indicate that the verification testing is against the requirements, and the validation testing is ensuring the needs are being met by the final system.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Background Information: </a:t>
            </a:r>
            <a:r>
              <a:rPr lang="en-US" b="0" dirty="0"/>
              <a:t>The Vee model illustrated on this slide is a representation of the systems engineering lifecycle for a project. It is a sequential model outlining the progression of plans, specifications, and products through configuration management. With the understanding that there are years’ worth of planning efforts that come before applying systems engineering to transportation, or more specifically ITS projects, and that there are operations and maintenance as well as retirement and replacement efforts after a system is deployed, this module focuses on the “v” aspects of the systems engineering approach for project development. The sequential nature of the Vee Model allows for a clear progression of activities, from defining needs and requirements to verification and validation, ensuring the system meets its intended purpose and requirements. Also note how the initial steps and later steps support each other.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Content 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https://ops.fhwa.dot.gov/seits/sections/intro/3.html</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https://ops.fhwa.dot.gov/seits/sections/intro/6.html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Image source: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Image: Diagram of the V-Model systems engineering process showing lifecycle stages from left to right. On the left descending side: Planning Process, Project Planning, </a:t>
            </a:r>
            <a:r>
              <a:rPr lang="en-US" b="0" dirty="0" err="1">
                <a:effectLst/>
                <a:ea typeface="Times New Roman" panose="02020603050405020304" pitchFamily="18" charset="0"/>
                <a:cs typeface="Arial" panose="020B0604020202020204" pitchFamily="34" charset="0"/>
              </a:rPr>
              <a:t>ConOps</a:t>
            </a:r>
            <a:r>
              <a:rPr lang="en-US" b="0" dirty="0">
                <a:effectLst/>
                <a:ea typeface="Times New Roman" panose="02020603050405020304" pitchFamily="18" charset="0"/>
                <a:cs typeface="Arial" panose="020B0604020202020204" pitchFamily="34" charset="0"/>
              </a:rPr>
              <a:t> (Concept of Operations), Requirements, and Design and Implementation. On the right ascending side: Verification Testing, Validation Testing, Operations and Maintenance, and Retirement or Replacement. Blue dashed arrows connect </a:t>
            </a:r>
            <a:r>
              <a:rPr lang="en-US" b="0" dirty="0" err="1">
                <a:effectLst/>
                <a:ea typeface="Times New Roman" panose="02020603050405020304" pitchFamily="18" charset="0"/>
                <a:cs typeface="Arial" panose="020B0604020202020204" pitchFamily="34" charset="0"/>
              </a:rPr>
              <a:t>ConOps</a:t>
            </a:r>
            <a:r>
              <a:rPr lang="en-US" b="0" dirty="0">
                <a:effectLst/>
                <a:ea typeface="Times New Roman" panose="02020603050405020304" pitchFamily="18" charset="0"/>
                <a:cs typeface="Arial" panose="020B0604020202020204" pitchFamily="34" charset="0"/>
              </a:rPr>
              <a:t> to Validation Testing, and Requirements to Verification Testing, illustrating how earlier planning stages link to later testing stages.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effectLst/>
                <a:ea typeface="Times New Roman" panose="02020603050405020304" pitchFamily="18" charset="0"/>
                <a:cs typeface="Arial" panose="020B0604020202020204" pitchFamily="34" charset="0"/>
              </a:rPr>
              <a:t>Source: USDOT</a:t>
            </a:r>
          </a:p>
        </p:txBody>
      </p:sp>
      <p:sp>
        <p:nvSpPr>
          <p:cNvPr id="4" name="Slide Number Placeholder 3">
            <a:extLst>
              <a:ext uri="{FF2B5EF4-FFF2-40B4-BE49-F238E27FC236}">
                <a16:creationId xmlns:a16="http://schemas.microsoft.com/office/drawing/2014/main" id="{2F745F6D-8F04-C184-AC13-E702034CC3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C7ABC-D95B-4519-888B-65B578867C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259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19A85-0227-905F-D209-6891A5275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DAEB2-97C0-C735-1D37-B19D964033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EDB3E0-9773-8728-09D8-D585228492DA}"/>
              </a:ext>
            </a:extLst>
          </p:cNvPr>
          <p:cNvSpPr>
            <a:spLocks noGrp="1"/>
          </p:cNvSpPr>
          <p:nvPr>
            <p:ph type="body" idx="1"/>
          </p:nvPr>
        </p:nvSpPr>
        <p:spPr/>
        <p:txBody>
          <a:bodyPr/>
          <a:lstStyle/>
          <a:p>
            <a:r>
              <a:rPr lang="en-US" b="1" dirty="0"/>
              <a:t>Key Message: </a:t>
            </a:r>
            <a:r>
              <a:rPr lang="en-US" dirty="0"/>
              <a:t>This slide introduces an example transportation issue that we will use throughout the module to explore the systems engineering process.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Facilitation Guidance: </a:t>
            </a:r>
            <a:r>
              <a:rPr lang="en-US" b="0" u="none" dirty="0"/>
              <a:t>Instead of jumping straight into the systems engineering definition, process, or Vee model, set the stage for this module by providing some context. </a:t>
            </a:r>
            <a:r>
              <a:rPr lang="en-US" u="none" dirty="0"/>
              <a:t>Introduce the scenario by explaining what wrong-way driving is and the risks it poses. Then, explain the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dirty="0">
                <a:effectLst/>
                <a:ea typeface="Times New Roman" panose="02020603050405020304" pitchFamily="18" charset="0"/>
                <a:cs typeface="Arial" panose="020B0604020202020204" pitchFamily="34" charset="0"/>
              </a:rPr>
              <a:t>Wrong-way driving occurs when a vehicle is driven against the direction of traffic. Causes of wrong-way driving include distraction, impairment, and insufficient or unclear road markings or signage. Wrong-way driving is especially dangerous on freeways, where higher speeds may produce more severe head-on crashes.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a typeface="Times New Roman" panose="02020603050405020304" pitchFamily="18" charset="0"/>
              <a:cs typeface="Arial" panose="020B0604020202020204" pitchFamily="34" charset="0"/>
            </a:endParaRPr>
          </a:p>
          <a:p>
            <a:r>
              <a:rPr lang="en-US" b="1" dirty="0"/>
              <a:t>Tell: </a:t>
            </a:r>
            <a:r>
              <a:rPr lang="en-US" b="0" dirty="0"/>
              <a:t>Wrong-way driving presents a serious and persistent safety challenge. Although relatively rare, these incidents are disproportionately severe—more than half result in injury or death, with most occurring at night and on weekends (approximately 71% of wrong-way driving crashes on freeways occurred during dark or nighttime conditions and about 58% of freeway wrong-way driving crashes occurred on weekends). Impairment is a common contributing factor. </a:t>
            </a:r>
          </a:p>
          <a:p>
            <a:endParaRPr lang="en-US" b="0" dirty="0"/>
          </a:p>
          <a:p>
            <a:r>
              <a:rPr lang="en-US" b="0" dirty="0"/>
              <a:t>To address this risk, traditional countermeasures such as enhanced static signage and pavement markings have already been implemented at high-risk locations. Despite these efforts, wrong-way entries continue to occur.</a:t>
            </a:r>
          </a:p>
        </p:txBody>
      </p:sp>
      <p:sp>
        <p:nvSpPr>
          <p:cNvPr id="4" name="Slide Number Placeholder 3">
            <a:extLst>
              <a:ext uri="{FF2B5EF4-FFF2-40B4-BE49-F238E27FC236}">
                <a16:creationId xmlns:a16="http://schemas.microsoft.com/office/drawing/2014/main" id="{FD436CC6-5C46-AE15-206E-FC03DDEECEB8}"/>
              </a:ext>
            </a:extLst>
          </p:cNvPr>
          <p:cNvSpPr>
            <a:spLocks noGrp="1"/>
          </p:cNvSpPr>
          <p:nvPr>
            <p:ph type="sldNum" sz="quarter" idx="5"/>
          </p:nvPr>
        </p:nvSpPr>
        <p:spPr/>
        <p:txBody>
          <a:bodyPr/>
          <a:lstStyle/>
          <a:p>
            <a:fld id="{7A3C7ABC-D95B-4519-888B-65B578867C61}" type="slidenum">
              <a:rPr lang="en-US" smtClean="0"/>
              <a:t>11</a:t>
            </a:fld>
            <a:endParaRPr lang="en-US"/>
          </a:p>
        </p:txBody>
      </p:sp>
    </p:spTree>
    <p:extLst>
      <p:ext uri="{BB962C8B-B14F-4D97-AF65-F5344CB8AC3E}">
        <p14:creationId xmlns:p14="http://schemas.microsoft.com/office/powerpoint/2010/main" val="186821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83670" y="1920923"/>
            <a:ext cx="11221486" cy="49244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324" y="3840480"/>
            <a:ext cx="8532178"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ED8EA64-F53E-44D0-939A-1671E2893113}" type="datetime1">
              <a:rPr lang="en-US" smtClean="0"/>
              <a:t>3/30/2026</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089">
              <a:lnSpc>
                <a:spcPts val="1240"/>
              </a:lnSpc>
            </a:pPr>
            <a:fld id="{81D60167-4931-47E6-BA6A-407CBD079E47}" type="slidenum">
              <a:rPr lang="en-US" smtClean="0"/>
              <a:pPr marL="38089">
                <a:lnSpc>
                  <a:spcPts val="1240"/>
                </a:lnSpc>
              </a:pPr>
              <a:t>‹#›</a:t>
            </a:fld>
            <a:endParaRPr lang="en-US"/>
          </a:p>
        </p:txBody>
      </p:sp>
    </p:spTree>
    <p:extLst>
      <p:ext uri="{BB962C8B-B14F-4D97-AF65-F5344CB8AC3E}">
        <p14:creationId xmlns:p14="http://schemas.microsoft.com/office/powerpoint/2010/main" val="1835085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04949" y="1707781"/>
            <a:ext cx="11378927" cy="4034104"/>
          </a:xfrm>
        </p:spPr>
        <p:txBody>
          <a:bodyPr vert="eaVert"/>
          <a:lstStyle>
            <a:lvl1pPr>
              <a:buClr>
                <a:srgbClr val="005D83"/>
              </a:buClr>
              <a:defRPr/>
            </a:lvl1pPr>
            <a:lvl2pPr>
              <a:buClr>
                <a:srgbClr val="005D83"/>
              </a:buClr>
              <a:defRPr/>
            </a:lvl2pPr>
            <a:lvl3pPr>
              <a:buClr>
                <a:srgbClr val="005D83"/>
              </a:buClr>
              <a:defRPr/>
            </a:lvl3pPr>
            <a:lvl4pPr>
              <a:buClr>
                <a:srgbClr val="005D83"/>
              </a:buClr>
              <a:defRPr/>
            </a:lvl4pPr>
            <a:lvl5pPr>
              <a:buClr>
                <a:srgbClr val="005D8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6AB83076-1B22-4643-813E-E73942AF2FE1}"/>
              </a:ext>
            </a:extLst>
          </p:cNvPr>
          <p:cNvSpPr>
            <a:spLocks noGrp="1"/>
          </p:cNvSpPr>
          <p:nvPr>
            <p:ph type="title" hasCustomPrompt="1"/>
          </p:nvPr>
        </p:nvSpPr>
        <p:spPr>
          <a:xfrm>
            <a:off x="404949" y="802479"/>
            <a:ext cx="11378927" cy="582567"/>
          </a:xfrm>
        </p:spPr>
        <p:txBody>
          <a:bodyPr>
            <a:normAutofit/>
          </a:bodyPr>
          <a:lstStyle>
            <a:lvl1pPr>
              <a:defRPr sz="3200" b="1" i="0">
                <a:solidFill>
                  <a:srgbClr val="005D83"/>
                </a:solidFill>
                <a:latin typeface="Arial Narrow" panose="020B0604020202020204" pitchFamily="34" charset="0"/>
                <a:cs typeface="Arial Narrow" panose="020B0604020202020204" pitchFamily="34"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7DD6DAE6-431B-6C4F-940C-19CE4776659F}"/>
              </a:ext>
            </a:extLst>
          </p:cNvPr>
          <p:cNvCxnSpPr/>
          <p:nvPr userDrawn="1"/>
        </p:nvCxnSpPr>
        <p:spPr>
          <a:xfrm>
            <a:off x="404949" y="1385047"/>
            <a:ext cx="11378927" cy="0"/>
          </a:xfrm>
          <a:prstGeom prst="line">
            <a:avLst/>
          </a:prstGeom>
          <a:ln w="50800">
            <a:solidFill>
              <a:srgbClr val="90BDC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A1663A1-5A66-04AA-4C69-854B6099EA5B}"/>
              </a:ext>
            </a:extLst>
          </p:cNvPr>
          <p:cNvSpPr>
            <a:spLocks noGrp="1"/>
          </p:cNvSpPr>
          <p:nvPr>
            <p:ph type="sldNum" sz="quarter" idx="4"/>
          </p:nvPr>
        </p:nvSpPr>
        <p:spPr>
          <a:xfrm>
            <a:off x="9099970" y="6224385"/>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073C7-C402-8D4A-93D6-B682CD6E37F9}" type="slidenum">
              <a:rPr lang="en-US" smtClean="0"/>
              <a:pPr/>
              <a:t>‹#›</a:t>
            </a:fld>
            <a:endParaRPr lang="en-US"/>
          </a:p>
        </p:txBody>
      </p:sp>
    </p:spTree>
    <p:extLst>
      <p:ext uri="{BB962C8B-B14F-4D97-AF65-F5344CB8AC3E}">
        <p14:creationId xmlns:p14="http://schemas.microsoft.com/office/powerpoint/2010/main" val="125147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98DC-5920-1E73-0DFF-5AEB8EAB5F5B}"/>
              </a:ext>
            </a:extLst>
          </p:cNvPr>
          <p:cNvSpPr>
            <a:spLocks noGrp="1"/>
          </p:cNvSpPr>
          <p:nvPr>
            <p:ph type="ctrTitle"/>
          </p:nvPr>
        </p:nvSpPr>
        <p:spPr>
          <a:xfrm>
            <a:off x="6866223" y="687469"/>
            <a:ext cx="4937809" cy="2822494"/>
          </a:xfrm>
        </p:spPr>
        <p:txBody>
          <a:bodyPr anchor="b">
            <a:normAutofit/>
          </a:bodyPr>
          <a:lstStyle>
            <a:lvl1pPr algn="l">
              <a:defRPr sz="4399" b="0">
                <a:solidFill>
                  <a:schemeClr val="bg1"/>
                </a:solidFill>
                <a:latin typeface="Gibson" panose="02000000000000000000" pitchFamily="50" charset="0"/>
              </a:defRPr>
            </a:lvl1pPr>
          </a:lstStyle>
          <a:p>
            <a:r>
              <a:rPr lang="en-US"/>
              <a:t>Click to edit Master title style</a:t>
            </a:r>
          </a:p>
        </p:txBody>
      </p:sp>
      <p:sp>
        <p:nvSpPr>
          <p:cNvPr id="3" name="Subtitle 2">
            <a:extLst>
              <a:ext uri="{FF2B5EF4-FFF2-40B4-BE49-F238E27FC236}">
                <a16:creationId xmlns:a16="http://schemas.microsoft.com/office/drawing/2014/main" id="{EC3B6F17-FA0E-BFBE-C40F-C77D6EF371B6}"/>
              </a:ext>
            </a:extLst>
          </p:cNvPr>
          <p:cNvSpPr>
            <a:spLocks noGrp="1"/>
          </p:cNvSpPr>
          <p:nvPr>
            <p:ph type="subTitle" idx="1"/>
          </p:nvPr>
        </p:nvSpPr>
        <p:spPr>
          <a:xfrm>
            <a:off x="6866224" y="4138161"/>
            <a:ext cx="4363955" cy="1119639"/>
          </a:xfrm>
        </p:spPr>
        <p:txBody>
          <a:bodyPr/>
          <a:lstStyle>
            <a:lvl1pPr marL="0" indent="0" algn="l">
              <a:buNone/>
              <a:defRPr sz="2399" b="0">
                <a:solidFill>
                  <a:schemeClr val="bg1"/>
                </a:solidFill>
                <a:latin typeface="Gibson" panose="02000000000000000000" pitchFamily="50"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2087081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and white background&#10;&#10;Description automatically generated">
            <a:extLst>
              <a:ext uri="{FF2B5EF4-FFF2-40B4-BE49-F238E27FC236}">
                <a16:creationId xmlns:a16="http://schemas.microsoft.com/office/drawing/2014/main" id="{58708048-48FB-DF11-663B-A4F869C7D7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22950"/>
            <a:ext cx="12188825" cy="1035050"/>
          </a:xfrm>
          <a:prstGeom prst="rect">
            <a:avLst/>
          </a:prstGeom>
        </p:spPr>
      </p:pic>
      <p:sp>
        <p:nvSpPr>
          <p:cNvPr id="2" name="Title 1">
            <a:extLst>
              <a:ext uri="{FF2B5EF4-FFF2-40B4-BE49-F238E27FC236}">
                <a16:creationId xmlns:a16="http://schemas.microsoft.com/office/drawing/2014/main" id="{F068A0EF-5B7B-9518-3031-5527B2C94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3AC74-5488-E557-3AA1-1C464C8FBC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9D20587-9C6A-390E-DA23-353AC18C6B00}"/>
              </a:ext>
            </a:extLst>
          </p:cNvPr>
          <p:cNvSpPr/>
          <p:nvPr userDrawn="1"/>
        </p:nvSpPr>
        <p:spPr>
          <a:xfrm>
            <a:off x="887471" y="1361589"/>
            <a:ext cx="9504397" cy="503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Rectangle 4">
            <a:extLst>
              <a:ext uri="{FF2B5EF4-FFF2-40B4-BE49-F238E27FC236}">
                <a16:creationId xmlns:a16="http://schemas.microsoft.com/office/drawing/2014/main" id="{13BD4292-1DFC-DE05-5321-376A023220A4}"/>
              </a:ext>
            </a:extLst>
          </p:cNvPr>
          <p:cNvSpPr/>
          <p:nvPr userDrawn="1"/>
        </p:nvSpPr>
        <p:spPr>
          <a:xfrm>
            <a:off x="0" y="5863090"/>
            <a:ext cx="3028208" cy="983035"/>
          </a:xfrm>
          <a:prstGeom prst="rect">
            <a:avLst/>
          </a:prstGeom>
          <a:solidFill>
            <a:srgbClr val="14244D"/>
          </a:solidFill>
          <a:ln>
            <a:solidFill>
              <a:srgbClr val="1424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3A8A3C9-6F45-A712-1CBF-214127DF25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7382" y="5897407"/>
            <a:ext cx="2660950" cy="914400"/>
          </a:xfrm>
          <a:prstGeom prst="rect">
            <a:avLst/>
          </a:prstGeom>
        </p:spPr>
      </p:pic>
      <p:pic>
        <p:nvPicPr>
          <p:cNvPr id="10" name="Picture 9" descr="Text, email&#10;&#10;Description automatically generated">
            <a:extLst>
              <a:ext uri="{FF2B5EF4-FFF2-40B4-BE49-F238E27FC236}">
                <a16:creationId xmlns:a16="http://schemas.microsoft.com/office/drawing/2014/main" id="{F785DE05-312A-AB96-7A64-AEC60A5122B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160010" y="5863090"/>
            <a:ext cx="3819107" cy="914400"/>
          </a:xfrm>
          <a:prstGeom prst="rect">
            <a:avLst/>
          </a:prstGeom>
        </p:spPr>
      </p:pic>
    </p:spTree>
    <p:extLst>
      <p:ext uri="{BB962C8B-B14F-4D97-AF65-F5344CB8AC3E}">
        <p14:creationId xmlns:p14="http://schemas.microsoft.com/office/powerpoint/2010/main" val="3888026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blue and white background&#10;&#10;Description automatically generated">
            <a:extLst>
              <a:ext uri="{FF2B5EF4-FFF2-40B4-BE49-F238E27FC236}">
                <a16:creationId xmlns:a16="http://schemas.microsoft.com/office/drawing/2014/main" id="{A575B8C1-1F1F-F23B-B9D2-EE2A9B140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22950"/>
            <a:ext cx="12188825" cy="1035050"/>
          </a:xfrm>
          <a:prstGeom prst="rect">
            <a:avLst/>
          </a:prstGeom>
        </p:spPr>
      </p:pic>
      <p:sp>
        <p:nvSpPr>
          <p:cNvPr id="2" name="Title 1">
            <a:extLst>
              <a:ext uri="{FF2B5EF4-FFF2-40B4-BE49-F238E27FC236}">
                <a16:creationId xmlns:a16="http://schemas.microsoft.com/office/drawing/2014/main" id="{52128A45-EBE1-139C-691F-AF389399CBC9}"/>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1807724-6B0F-429B-227A-A47A869B983F}"/>
              </a:ext>
            </a:extLst>
          </p:cNvPr>
          <p:cNvSpPr>
            <a:spLocks noGrp="1"/>
          </p:cNvSpPr>
          <p:nvPr>
            <p:ph type="body" idx="1"/>
          </p:nvPr>
        </p:nvSpPr>
        <p:spPr>
          <a:xfrm>
            <a:off x="831633" y="4698815"/>
            <a:ext cx="10512862" cy="882031"/>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F3134A-3C57-73D0-F9A3-82C7D546E932}"/>
              </a:ext>
            </a:extLst>
          </p:cNvPr>
          <p:cNvSpPr>
            <a:spLocks noGrp="1"/>
          </p:cNvSpPr>
          <p:nvPr>
            <p:ph type="dt" sz="half" idx="10"/>
          </p:nvPr>
        </p:nvSpPr>
        <p:spPr>
          <a:xfrm>
            <a:off x="4723170" y="6176141"/>
            <a:ext cx="2742486" cy="365125"/>
          </a:xfrm>
          <a:prstGeom prst="rect">
            <a:avLst/>
          </a:prstGeom>
        </p:spPr>
        <p:txBody>
          <a:bodyPr/>
          <a:lstStyle/>
          <a:p>
            <a:fld id="{232C62BA-1064-4BE2-945F-FE105872CCC9}" type="datetime1">
              <a:rPr lang="en-US" smtClean="0"/>
              <a:t>3/30/2026</a:t>
            </a:fld>
            <a:endParaRPr lang="en-US"/>
          </a:p>
        </p:txBody>
      </p:sp>
      <p:sp>
        <p:nvSpPr>
          <p:cNvPr id="7" name="Rectangle 6">
            <a:extLst>
              <a:ext uri="{FF2B5EF4-FFF2-40B4-BE49-F238E27FC236}">
                <a16:creationId xmlns:a16="http://schemas.microsoft.com/office/drawing/2014/main" id="{2DC30ACD-6162-59DB-3F21-92276AC7FF3E}"/>
              </a:ext>
            </a:extLst>
          </p:cNvPr>
          <p:cNvSpPr/>
          <p:nvPr userDrawn="1"/>
        </p:nvSpPr>
        <p:spPr>
          <a:xfrm>
            <a:off x="887472" y="4562476"/>
            <a:ext cx="10382742"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672356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76AC0E9E-667A-BAAF-774C-A5EDB1D78F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22950"/>
            <a:ext cx="12188825" cy="1035050"/>
          </a:xfrm>
          <a:prstGeom prst="rect">
            <a:avLst/>
          </a:prstGeom>
        </p:spPr>
      </p:pic>
      <p:sp>
        <p:nvSpPr>
          <p:cNvPr id="2" name="Title 1">
            <a:extLst>
              <a:ext uri="{FF2B5EF4-FFF2-40B4-BE49-F238E27FC236}">
                <a16:creationId xmlns:a16="http://schemas.microsoft.com/office/drawing/2014/main" id="{8D85DA4F-DB9E-A0FA-079F-F0D188FA0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FE338-920E-D2EF-5CD4-BCDE5ED59274}"/>
              </a:ext>
            </a:extLst>
          </p:cNvPr>
          <p:cNvSpPr>
            <a:spLocks noGrp="1"/>
          </p:cNvSpPr>
          <p:nvPr>
            <p:ph sz="half" idx="1"/>
          </p:nvPr>
        </p:nvSpPr>
        <p:spPr>
          <a:xfrm>
            <a:off x="837982" y="1825625"/>
            <a:ext cx="462585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C6A6D3-BE14-3C60-8CC6-AE0A0A06DE89}"/>
              </a:ext>
            </a:extLst>
          </p:cNvPr>
          <p:cNvSpPr>
            <a:spLocks noGrp="1"/>
          </p:cNvSpPr>
          <p:nvPr>
            <p:ph sz="half" idx="2"/>
          </p:nvPr>
        </p:nvSpPr>
        <p:spPr>
          <a:xfrm>
            <a:off x="5623430" y="1825625"/>
            <a:ext cx="462585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0B9DBA-A630-D4F5-5235-A7E14DEAB331}"/>
              </a:ext>
            </a:extLst>
          </p:cNvPr>
          <p:cNvSpPr>
            <a:spLocks noGrp="1"/>
          </p:cNvSpPr>
          <p:nvPr>
            <p:ph type="dt" sz="half" idx="10"/>
          </p:nvPr>
        </p:nvSpPr>
        <p:spPr>
          <a:xfrm>
            <a:off x="4723170" y="6176141"/>
            <a:ext cx="2742486" cy="365125"/>
          </a:xfrm>
          <a:prstGeom prst="rect">
            <a:avLst/>
          </a:prstGeom>
        </p:spPr>
        <p:txBody>
          <a:bodyPr/>
          <a:lstStyle/>
          <a:p>
            <a:fld id="{63156AEF-31E2-46E3-B079-198A301E1EDB}" type="datetime1">
              <a:rPr lang="en-US" smtClean="0"/>
              <a:t>3/30/2026</a:t>
            </a:fld>
            <a:endParaRPr lang="en-US"/>
          </a:p>
        </p:txBody>
      </p:sp>
      <p:sp>
        <p:nvSpPr>
          <p:cNvPr id="10" name="Rectangle 9">
            <a:extLst>
              <a:ext uri="{FF2B5EF4-FFF2-40B4-BE49-F238E27FC236}">
                <a16:creationId xmlns:a16="http://schemas.microsoft.com/office/drawing/2014/main" id="{BE992640-6865-01AB-4C84-BDE711DAFDCD}"/>
              </a:ext>
            </a:extLst>
          </p:cNvPr>
          <p:cNvSpPr/>
          <p:nvPr userDrawn="1"/>
        </p:nvSpPr>
        <p:spPr>
          <a:xfrm>
            <a:off x="887471" y="1361589"/>
            <a:ext cx="9504397" cy="503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812731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A blue and white background&#10;&#10;Description automatically generated">
            <a:extLst>
              <a:ext uri="{FF2B5EF4-FFF2-40B4-BE49-F238E27FC236}">
                <a16:creationId xmlns:a16="http://schemas.microsoft.com/office/drawing/2014/main" id="{2D3DB226-2EFC-F13A-33ED-5B4F1A6A1F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22950"/>
            <a:ext cx="12188825" cy="1035050"/>
          </a:xfrm>
          <a:prstGeom prst="rect">
            <a:avLst/>
          </a:prstGeom>
        </p:spPr>
      </p:pic>
      <p:sp>
        <p:nvSpPr>
          <p:cNvPr id="2" name="Title 1">
            <a:extLst>
              <a:ext uri="{FF2B5EF4-FFF2-40B4-BE49-F238E27FC236}">
                <a16:creationId xmlns:a16="http://schemas.microsoft.com/office/drawing/2014/main" id="{07A447DE-F931-3AC2-581B-111994C9343D}"/>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69F5E6-1254-6085-68AB-73C3D00CA099}"/>
              </a:ext>
            </a:extLst>
          </p:cNvPr>
          <p:cNvSpPr>
            <a:spLocks noGrp="1"/>
          </p:cNvSpPr>
          <p:nvPr>
            <p:ph type="body" idx="1"/>
          </p:nvPr>
        </p:nvSpPr>
        <p:spPr>
          <a:xfrm>
            <a:off x="839571" y="1681163"/>
            <a:ext cx="4628365"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713119-F69C-4DE1-8FDF-974BC0D57250}"/>
              </a:ext>
            </a:extLst>
          </p:cNvPr>
          <p:cNvSpPr>
            <a:spLocks noGrp="1"/>
          </p:cNvSpPr>
          <p:nvPr>
            <p:ph sz="half" idx="2"/>
          </p:nvPr>
        </p:nvSpPr>
        <p:spPr>
          <a:xfrm>
            <a:off x="839571" y="2505075"/>
            <a:ext cx="4628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E9EA24-9925-8FDE-733C-A520A2C157C5}"/>
              </a:ext>
            </a:extLst>
          </p:cNvPr>
          <p:cNvSpPr>
            <a:spLocks noGrp="1"/>
          </p:cNvSpPr>
          <p:nvPr>
            <p:ph type="body" sz="quarter" idx="3"/>
          </p:nvPr>
        </p:nvSpPr>
        <p:spPr>
          <a:xfrm>
            <a:off x="5624822" y="1681163"/>
            <a:ext cx="4651159"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963AA1-12C8-24EE-8221-5B190B34E9E6}"/>
              </a:ext>
            </a:extLst>
          </p:cNvPr>
          <p:cNvSpPr>
            <a:spLocks noGrp="1"/>
          </p:cNvSpPr>
          <p:nvPr>
            <p:ph sz="quarter" idx="4"/>
          </p:nvPr>
        </p:nvSpPr>
        <p:spPr>
          <a:xfrm>
            <a:off x="5624822" y="2505075"/>
            <a:ext cx="46511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C5EAAA-7796-42FB-B39D-3348636C2CDA}"/>
              </a:ext>
            </a:extLst>
          </p:cNvPr>
          <p:cNvSpPr>
            <a:spLocks noGrp="1"/>
          </p:cNvSpPr>
          <p:nvPr>
            <p:ph type="dt" sz="half" idx="10"/>
          </p:nvPr>
        </p:nvSpPr>
        <p:spPr>
          <a:xfrm>
            <a:off x="4723170" y="6176141"/>
            <a:ext cx="2742486" cy="365125"/>
          </a:xfrm>
          <a:prstGeom prst="rect">
            <a:avLst/>
          </a:prstGeom>
        </p:spPr>
        <p:txBody>
          <a:bodyPr/>
          <a:lstStyle/>
          <a:p>
            <a:fld id="{579C09F4-7813-4299-AE64-329D8A836A4D}" type="datetime1">
              <a:rPr lang="en-US" smtClean="0"/>
              <a:t>3/30/2026</a:t>
            </a:fld>
            <a:endParaRPr lang="en-US"/>
          </a:p>
        </p:txBody>
      </p:sp>
      <p:sp>
        <p:nvSpPr>
          <p:cNvPr id="8" name="Rectangle 7">
            <a:extLst>
              <a:ext uri="{FF2B5EF4-FFF2-40B4-BE49-F238E27FC236}">
                <a16:creationId xmlns:a16="http://schemas.microsoft.com/office/drawing/2014/main" id="{BE04F791-6EF0-0A7B-F282-E94CEA6A5D1D}"/>
              </a:ext>
            </a:extLst>
          </p:cNvPr>
          <p:cNvSpPr/>
          <p:nvPr userDrawn="1"/>
        </p:nvSpPr>
        <p:spPr>
          <a:xfrm>
            <a:off x="887471" y="1361589"/>
            <a:ext cx="9504397" cy="503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09944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A blue and white background&#10;&#10;Description automatically generated">
            <a:extLst>
              <a:ext uri="{FF2B5EF4-FFF2-40B4-BE49-F238E27FC236}">
                <a16:creationId xmlns:a16="http://schemas.microsoft.com/office/drawing/2014/main" id="{BAA99D8E-C81B-5FB4-ECAD-7165253271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22950"/>
            <a:ext cx="12188825" cy="1035050"/>
          </a:xfrm>
          <a:prstGeom prst="rect">
            <a:avLst/>
          </a:prstGeom>
        </p:spPr>
      </p:pic>
      <p:sp>
        <p:nvSpPr>
          <p:cNvPr id="2" name="Title 1">
            <a:extLst>
              <a:ext uri="{FF2B5EF4-FFF2-40B4-BE49-F238E27FC236}">
                <a16:creationId xmlns:a16="http://schemas.microsoft.com/office/drawing/2014/main" id="{E2F79FEC-05DB-2A8B-40E2-92E62B89B3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A4BEC4-40A6-64B6-D530-C66926081FEC}"/>
              </a:ext>
            </a:extLst>
          </p:cNvPr>
          <p:cNvSpPr>
            <a:spLocks noGrp="1"/>
          </p:cNvSpPr>
          <p:nvPr>
            <p:ph type="dt" sz="half" idx="10"/>
          </p:nvPr>
        </p:nvSpPr>
        <p:spPr>
          <a:xfrm>
            <a:off x="4723170" y="6176141"/>
            <a:ext cx="2742486" cy="365125"/>
          </a:xfrm>
          <a:prstGeom prst="rect">
            <a:avLst/>
          </a:prstGeom>
        </p:spPr>
        <p:txBody>
          <a:bodyPr/>
          <a:lstStyle/>
          <a:p>
            <a:fld id="{D84A5DC3-44A6-4213-96A1-208328B3CA6A}" type="datetime1">
              <a:rPr lang="en-US" smtClean="0"/>
              <a:t>3/30/2026</a:t>
            </a:fld>
            <a:endParaRPr lang="en-US"/>
          </a:p>
        </p:txBody>
      </p:sp>
      <p:sp>
        <p:nvSpPr>
          <p:cNvPr id="4" name="Rectangle 3">
            <a:extLst>
              <a:ext uri="{FF2B5EF4-FFF2-40B4-BE49-F238E27FC236}">
                <a16:creationId xmlns:a16="http://schemas.microsoft.com/office/drawing/2014/main" id="{AA3FFAE7-D985-84A2-278E-6167C721BE2B}"/>
              </a:ext>
            </a:extLst>
          </p:cNvPr>
          <p:cNvSpPr/>
          <p:nvPr userDrawn="1"/>
        </p:nvSpPr>
        <p:spPr>
          <a:xfrm>
            <a:off x="835714" y="1361589"/>
            <a:ext cx="10515600" cy="503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978101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ABAAEB-38E5-CBAC-4489-849A04CC5C3C}"/>
              </a:ext>
            </a:extLst>
          </p:cNvPr>
          <p:cNvSpPr>
            <a:spLocks noGrp="1"/>
          </p:cNvSpPr>
          <p:nvPr>
            <p:ph type="dt" sz="half" idx="10"/>
          </p:nvPr>
        </p:nvSpPr>
        <p:spPr>
          <a:xfrm>
            <a:off x="4723170" y="6176141"/>
            <a:ext cx="2742486" cy="365125"/>
          </a:xfrm>
          <a:prstGeom prst="rect">
            <a:avLst/>
          </a:prstGeom>
        </p:spPr>
        <p:txBody>
          <a:bodyPr/>
          <a:lstStyle>
            <a:lvl1pPr>
              <a:defRPr>
                <a:solidFill>
                  <a:schemeClr val="accent1"/>
                </a:solidFill>
              </a:defRPr>
            </a:lvl1pPr>
          </a:lstStyle>
          <a:p>
            <a:fld id="{F44CCE72-238A-4C0C-BFDA-743F3A21D1C4}" type="datetime1">
              <a:rPr lang="en-US" smtClean="0"/>
              <a:t>3/30/2026</a:t>
            </a:fld>
            <a:endParaRPr lang="en-US"/>
          </a:p>
        </p:txBody>
      </p:sp>
    </p:spTree>
    <p:extLst>
      <p:ext uri="{BB962C8B-B14F-4D97-AF65-F5344CB8AC3E}">
        <p14:creationId xmlns:p14="http://schemas.microsoft.com/office/powerpoint/2010/main" val="1363748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F0CF-6875-7DD0-26CE-CB8A55FBC9D0}"/>
              </a:ext>
            </a:extLst>
          </p:cNvPr>
          <p:cNvSpPr>
            <a:spLocks noGrp="1"/>
          </p:cNvSpPr>
          <p:nvPr>
            <p:ph type="title"/>
          </p:nvPr>
        </p:nvSpPr>
        <p:spPr>
          <a:xfrm>
            <a:off x="612698" y="457200"/>
            <a:ext cx="3037278" cy="2853328"/>
          </a:xfrm>
        </p:spPr>
        <p:txBody>
          <a:bodyPr anchor="b">
            <a:normAutofit/>
          </a:bodyPr>
          <a:lstStyle>
            <a:lvl1pPr>
              <a:defRPr sz="2799">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0CE4D88-05E2-B982-DF54-81D10496D1F4}"/>
              </a:ext>
            </a:extLst>
          </p:cNvPr>
          <p:cNvSpPr>
            <a:spLocks noGrp="1"/>
          </p:cNvSpPr>
          <p:nvPr>
            <p:ph idx="1"/>
          </p:nvPr>
        </p:nvSpPr>
        <p:spPr>
          <a:xfrm>
            <a:off x="4363955" y="987426"/>
            <a:ext cx="6988476"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F34FCD-2903-1535-BF1A-F3069D7028F8}"/>
              </a:ext>
            </a:extLst>
          </p:cNvPr>
          <p:cNvSpPr>
            <a:spLocks noGrp="1"/>
          </p:cNvSpPr>
          <p:nvPr>
            <p:ph type="body" sz="half" idx="2"/>
          </p:nvPr>
        </p:nvSpPr>
        <p:spPr>
          <a:xfrm>
            <a:off x="612698" y="3429000"/>
            <a:ext cx="3037278" cy="2439988"/>
          </a:xfrm>
        </p:spPr>
        <p:txBody>
          <a:bodyPr/>
          <a:lstStyle>
            <a:lvl1pPr marL="0" indent="0">
              <a:buNone/>
              <a:defRPr sz="1600">
                <a:solidFill>
                  <a:schemeClr val="bg1"/>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7AB6CC-429F-425E-518C-2B4AEC7E6F83}"/>
              </a:ext>
            </a:extLst>
          </p:cNvPr>
          <p:cNvSpPr>
            <a:spLocks noGrp="1"/>
          </p:cNvSpPr>
          <p:nvPr>
            <p:ph type="dt" sz="half" idx="10"/>
          </p:nvPr>
        </p:nvSpPr>
        <p:spPr>
          <a:xfrm>
            <a:off x="4723170" y="6176141"/>
            <a:ext cx="2742486" cy="365125"/>
          </a:xfrm>
          <a:prstGeom prst="rect">
            <a:avLst/>
          </a:prstGeom>
        </p:spPr>
        <p:txBody>
          <a:bodyPr/>
          <a:lstStyle>
            <a:lvl1pPr>
              <a:defRPr>
                <a:solidFill>
                  <a:schemeClr val="accent1"/>
                </a:solidFill>
              </a:defRPr>
            </a:lvl1pPr>
          </a:lstStyle>
          <a:p>
            <a:fld id="{FEF405EC-81B0-4E08-AD3C-DB7DB22BE393}" type="datetime1">
              <a:rPr lang="en-US" smtClean="0"/>
              <a:pPr/>
              <a:t>3/30/2026</a:t>
            </a:fld>
            <a:endParaRPr lang="en-US"/>
          </a:p>
        </p:txBody>
      </p:sp>
    </p:spTree>
    <p:extLst>
      <p:ext uri="{BB962C8B-B14F-4D97-AF65-F5344CB8AC3E}">
        <p14:creationId xmlns:p14="http://schemas.microsoft.com/office/powerpoint/2010/main" val="1075626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230" y="0"/>
            <a:ext cx="11662258" cy="1340768"/>
          </a:xfrm>
        </p:spPr>
        <p:txBody>
          <a:bodyPr>
            <a:normAutofit/>
          </a:bodyPr>
          <a:lstStyle>
            <a:lvl1pPr>
              <a:lnSpc>
                <a:spcPts val="3899"/>
              </a:lnSpc>
              <a:defRPr sz="3399"/>
            </a:lvl1pPr>
          </a:lstStyle>
          <a:p>
            <a:r>
              <a:rPr lang="en-US"/>
              <a:t>Click to edit Master title style</a:t>
            </a:r>
            <a:endParaRPr lang="en-GB"/>
          </a:p>
        </p:txBody>
      </p:sp>
      <p:sp>
        <p:nvSpPr>
          <p:cNvPr id="3" name="Content Placeholder 2"/>
          <p:cNvSpPr>
            <a:spLocks noGrp="1"/>
          </p:cNvSpPr>
          <p:nvPr>
            <p:ph idx="1"/>
          </p:nvPr>
        </p:nvSpPr>
        <p:spPr>
          <a:xfrm>
            <a:off x="820717" y="1268761"/>
            <a:ext cx="11464771" cy="4536504"/>
          </a:xfrm>
        </p:spPr>
        <p:txBody>
          <a:bodyPr/>
          <a:lstStyle>
            <a:lvl1pPr>
              <a:lnSpc>
                <a:spcPts val="3239"/>
              </a:lnSpc>
              <a:spcAft>
                <a:spcPts val="1400"/>
              </a:spcAft>
              <a:defRPr sz="3099"/>
            </a:lvl1pPr>
            <a:lvl2pPr>
              <a:defRPr sz="2699"/>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442773" y="6309321"/>
            <a:ext cx="2844059" cy="365125"/>
          </a:xfrm>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1767743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99" b="1" i="0">
                <a:solidFill>
                  <a:schemeClr val="bg1"/>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2799" b="1" i="0">
                <a:solidFill>
                  <a:srgbClr val="333333"/>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24EB5A4-5F71-44AC-B810-BE7F6491F253}" type="datetime1">
              <a:rPr lang="en-US" smtClean="0"/>
              <a:t>3/30/2026</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089">
              <a:lnSpc>
                <a:spcPts val="1240"/>
              </a:lnSpc>
            </a:pPr>
            <a:fld id="{81D60167-4931-47E6-BA6A-407CBD079E47}" type="slidenum">
              <a:rPr lang="en-US" smtClean="0"/>
              <a:pPr marL="38089">
                <a:lnSpc>
                  <a:spcPts val="1240"/>
                </a:lnSpc>
              </a:pPr>
              <a:t>‹#›</a:t>
            </a:fld>
            <a:endParaRPr lang="en-US"/>
          </a:p>
        </p:txBody>
      </p:sp>
    </p:spTree>
    <p:extLst>
      <p:ext uri="{BB962C8B-B14F-4D97-AF65-F5344CB8AC3E}">
        <p14:creationId xmlns:p14="http://schemas.microsoft.com/office/powerpoint/2010/main" val="265984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E1A60165-6553-4712-A1FB-99F43ACA6CAE}" type="datetime1">
              <a:rPr lang="en-US" smtClean="0"/>
              <a:pPr/>
              <a:t>3/30/2026</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3464004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p:spPr>
        <p:txBody>
          <a:bodyPr anchor="t"/>
          <a:lstStyle>
            <a:lvl1pPr algn="l">
              <a:defRPr sz="3999" b="1" cap="all"/>
            </a:lvl1pPr>
          </a:lstStyle>
          <a:p>
            <a:r>
              <a:rPr lang="en-US"/>
              <a:t>Click to edit Master title style</a:t>
            </a:r>
            <a:endParaRPr lang="en-GB"/>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8F6F2F4-960D-440E-A4AA-0B8745B5FD3B}" type="datetime1">
              <a:rPr lang="en-US" smtClean="0"/>
              <a:pPr/>
              <a:t>3/30/2026</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13226845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441"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986"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441" y="6356352"/>
            <a:ext cx="2844059" cy="365125"/>
          </a:xfrm>
          <a:prstGeom prst="rect">
            <a:avLst/>
          </a:prstGeom>
        </p:spPr>
        <p:txBody>
          <a:bodyPr/>
          <a:lstStyle/>
          <a:p>
            <a:fld id="{A831E483-ECF9-4692-A115-253189977285}" type="datetime1">
              <a:rPr lang="en-US" smtClean="0"/>
              <a:pPr/>
              <a:t>3/30/2026</a:t>
            </a:fld>
            <a:endParaRPr lang="en-GB"/>
          </a:p>
        </p:txBody>
      </p:sp>
      <p:sp>
        <p:nvSpPr>
          <p:cNvPr id="6" name="Footer Placeholder 5"/>
          <p:cNvSpPr>
            <a:spLocks noGrp="1"/>
          </p:cNvSpPr>
          <p:nvPr>
            <p:ph type="ftr" sz="quarter" idx="11"/>
          </p:nvPr>
        </p:nvSpPr>
        <p:spPr>
          <a:xfrm>
            <a:off x="4164515" y="6356352"/>
            <a:ext cx="3859795"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9446DE86-F6E0-43C3-BAE3-92147BB48443}" type="slidenum">
              <a:rPr lang="en-GB" smtClean="0"/>
              <a:pPr/>
              <a:t>‹#›</a:t>
            </a:fld>
            <a:endParaRPr lang="en-GB"/>
          </a:p>
        </p:txBody>
      </p:sp>
      <p:pic>
        <p:nvPicPr>
          <p:cNvPr id="8" name="Picture 7" descr="NOCoE_Logo_color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670" y="6252580"/>
            <a:ext cx="4570798" cy="632804"/>
          </a:xfrm>
          <a:prstGeom prst="rect">
            <a:avLst/>
          </a:prstGeom>
        </p:spPr>
      </p:pic>
      <p:pic>
        <p:nvPicPr>
          <p:cNvPr id="9" name="Picture 8" descr="NOCoE_Logo_color4.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22129" y="6324020"/>
            <a:ext cx="7618027" cy="493071"/>
          </a:xfrm>
          <a:prstGeom prst="rect">
            <a:avLst/>
          </a:prstGeom>
        </p:spPr>
      </p:pic>
      <p:cxnSp>
        <p:nvCxnSpPr>
          <p:cNvPr id="10" name="Straight Connector 9"/>
          <p:cNvCxnSpPr/>
          <p:nvPr userDrawn="1"/>
        </p:nvCxnSpPr>
        <p:spPr>
          <a:xfrm>
            <a:off x="-48670" y="6181142"/>
            <a:ext cx="12188825" cy="1588"/>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txBox="1">
            <a:spLocks/>
          </p:cNvSpPr>
          <p:nvPr userDrawn="1"/>
        </p:nvSpPr>
        <p:spPr>
          <a:xfrm>
            <a:off x="8686654" y="6465288"/>
            <a:ext cx="2844059" cy="365125"/>
          </a:xfrm>
          <a:prstGeom prst="rect">
            <a:avLst/>
          </a:prstGeom>
        </p:spPr>
        <p:txBody>
          <a:bodyPr vert="horz" lIns="91416" tIns="45708" rIns="91416" bIns="4570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46DE86-F6E0-43C3-BAE3-92147BB48443}" type="slidenum">
              <a:rPr lang="en-GB" sz="1200" smtClean="0"/>
              <a:pPr/>
              <a:t>‹#›</a:t>
            </a:fld>
            <a:endParaRPr lang="en-GB" sz="1200"/>
          </a:p>
        </p:txBody>
      </p:sp>
    </p:spTree>
    <p:extLst>
      <p:ext uri="{BB962C8B-B14F-4D97-AF65-F5344CB8AC3E}">
        <p14:creationId xmlns:p14="http://schemas.microsoft.com/office/powerpoint/2010/main" val="217823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442" y="1535113"/>
            <a:ext cx="538551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1755" y="1535113"/>
            <a:ext cx="5387630"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174875"/>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441" y="6356352"/>
            <a:ext cx="2844059" cy="365125"/>
          </a:xfrm>
          <a:prstGeom prst="rect">
            <a:avLst/>
          </a:prstGeom>
        </p:spPr>
        <p:txBody>
          <a:bodyPr/>
          <a:lstStyle/>
          <a:p>
            <a:fld id="{22F9EFF7-88D2-4484-9D1F-F382B9373508}" type="datetime1">
              <a:rPr lang="en-US" smtClean="0"/>
              <a:pPr/>
              <a:t>3/30/2026</a:t>
            </a:fld>
            <a:endParaRPr lang="en-GB"/>
          </a:p>
        </p:txBody>
      </p:sp>
      <p:sp>
        <p:nvSpPr>
          <p:cNvPr id="8" name="Footer Placeholder 7"/>
          <p:cNvSpPr>
            <a:spLocks noGrp="1"/>
          </p:cNvSpPr>
          <p:nvPr>
            <p:ph type="ftr" sz="quarter" idx="11"/>
          </p:nvPr>
        </p:nvSpPr>
        <p:spPr>
          <a:xfrm>
            <a:off x="4164515" y="6356352"/>
            <a:ext cx="3859795"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646432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441" y="6356352"/>
            <a:ext cx="2844059" cy="365125"/>
          </a:xfrm>
          <a:prstGeom prst="rect">
            <a:avLst/>
          </a:prstGeom>
        </p:spPr>
        <p:txBody>
          <a:bodyPr/>
          <a:lstStyle/>
          <a:p>
            <a:fld id="{42865413-6E74-47FB-9A79-4C8A3625A815}" type="datetime1">
              <a:rPr lang="en-US" smtClean="0"/>
              <a:pPr/>
              <a:t>3/30/2026</a:t>
            </a:fld>
            <a:endParaRPr lang="en-GB"/>
          </a:p>
        </p:txBody>
      </p:sp>
      <p:sp>
        <p:nvSpPr>
          <p:cNvPr id="4" name="Footer Placeholder 3"/>
          <p:cNvSpPr>
            <a:spLocks noGrp="1"/>
          </p:cNvSpPr>
          <p:nvPr>
            <p:ph type="ftr" sz="quarter" idx="11"/>
          </p:nvPr>
        </p:nvSpPr>
        <p:spPr>
          <a:xfrm>
            <a:off x="4164515" y="6356352"/>
            <a:ext cx="3859795"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189656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2"/>
            <a:ext cx="2844059" cy="365125"/>
          </a:xfrm>
          <a:prstGeom prst="rect">
            <a:avLst/>
          </a:prstGeom>
        </p:spPr>
        <p:txBody>
          <a:bodyPr/>
          <a:lstStyle/>
          <a:p>
            <a:fld id="{8FE19511-4F4C-41DB-8AA5-68AD2C70E6F8}" type="datetime1">
              <a:rPr lang="en-US" smtClean="0"/>
              <a:pPr/>
              <a:t>3/30/2026</a:t>
            </a:fld>
            <a:endParaRPr lang="en-GB"/>
          </a:p>
        </p:txBody>
      </p:sp>
      <p:sp>
        <p:nvSpPr>
          <p:cNvPr id="3" name="Footer Placeholder 2"/>
          <p:cNvSpPr>
            <a:spLocks noGrp="1"/>
          </p:cNvSpPr>
          <p:nvPr>
            <p:ph type="ftr" sz="quarter" idx="11"/>
          </p:nvPr>
        </p:nvSpPr>
        <p:spPr>
          <a:xfrm>
            <a:off x="4164515" y="6356352"/>
            <a:ext cx="3859795"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2039607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1999" b="1"/>
            </a:lvl1pPr>
          </a:lstStyle>
          <a:p>
            <a:r>
              <a:rPr lang="en-US"/>
              <a:t>Click to edit Master title style</a:t>
            </a:r>
            <a:endParaRPr lang="en-GB"/>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442" y="1435102"/>
            <a:ext cx="4010039"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1" y="6356352"/>
            <a:ext cx="2844059" cy="365125"/>
          </a:xfrm>
          <a:prstGeom prst="rect">
            <a:avLst/>
          </a:prstGeom>
        </p:spPr>
        <p:txBody>
          <a:bodyPr/>
          <a:lstStyle/>
          <a:p>
            <a:fld id="{1167E2CB-E8B2-4BAF-B581-078ECEE1410D}" type="datetime1">
              <a:rPr lang="en-US" smtClean="0"/>
              <a:pPr/>
              <a:t>3/30/2026</a:t>
            </a:fld>
            <a:endParaRPr lang="en-GB"/>
          </a:p>
        </p:txBody>
      </p:sp>
      <p:sp>
        <p:nvSpPr>
          <p:cNvPr id="6" name="Footer Placeholder 5"/>
          <p:cNvSpPr>
            <a:spLocks noGrp="1"/>
          </p:cNvSpPr>
          <p:nvPr>
            <p:ph type="ftr" sz="quarter" idx="11"/>
          </p:nvPr>
        </p:nvSpPr>
        <p:spPr>
          <a:xfrm>
            <a:off x="4164515" y="6356352"/>
            <a:ext cx="3859795"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1453101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1999" b="1"/>
            </a:lvl1pPr>
          </a:lstStyle>
          <a:p>
            <a:r>
              <a:rPr lang="en-US"/>
              <a:t>Click to edit Master title style</a:t>
            </a:r>
            <a:endParaRPr lang="en-GB"/>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GB"/>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1" y="6356352"/>
            <a:ext cx="2844059" cy="365125"/>
          </a:xfrm>
          <a:prstGeom prst="rect">
            <a:avLst/>
          </a:prstGeom>
        </p:spPr>
        <p:txBody>
          <a:bodyPr/>
          <a:lstStyle/>
          <a:p>
            <a:fld id="{79DE58F4-E788-4905-A347-F948631E33BB}" type="datetime1">
              <a:rPr lang="en-US" smtClean="0"/>
              <a:pPr/>
              <a:t>3/30/2026</a:t>
            </a:fld>
            <a:endParaRPr lang="en-GB"/>
          </a:p>
        </p:txBody>
      </p:sp>
      <p:sp>
        <p:nvSpPr>
          <p:cNvPr id="6" name="Footer Placeholder 5"/>
          <p:cNvSpPr>
            <a:spLocks noGrp="1"/>
          </p:cNvSpPr>
          <p:nvPr>
            <p:ph type="ftr" sz="quarter" idx="11"/>
          </p:nvPr>
        </p:nvSpPr>
        <p:spPr>
          <a:xfrm>
            <a:off x="4164515" y="6356352"/>
            <a:ext cx="3859795"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1299289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F545C716-5336-43FE-A87A-1DBB83EE8759}" type="datetime1">
              <a:rPr lang="en-US" smtClean="0"/>
              <a:pPr/>
              <a:t>3/30/2026</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2461903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6F79F5EC-6412-4A7F-AF81-DAC64EE90DDF}" type="datetime1">
              <a:rPr lang="en-US" smtClean="0"/>
              <a:pPr/>
              <a:t>3/30/2026</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9446DE86-F6E0-43C3-BAE3-92147BB48443}" type="slidenum">
              <a:rPr lang="en-GB" smtClean="0"/>
              <a:pPr/>
              <a:t>‹#›</a:t>
            </a:fld>
            <a:endParaRPr lang="en-GB"/>
          </a:p>
        </p:txBody>
      </p:sp>
    </p:spTree>
    <p:extLst>
      <p:ext uri="{BB962C8B-B14F-4D97-AF65-F5344CB8AC3E}">
        <p14:creationId xmlns:p14="http://schemas.microsoft.com/office/powerpoint/2010/main" val="3630054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99" b="1" i="0">
                <a:solidFill>
                  <a:schemeClr val="bg1"/>
                </a:solidFill>
                <a:latin typeface="Arial Narrow"/>
                <a:cs typeface="Arial Narrow"/>
              </a:defRPr>
            </a:lvl1pPr>
          </a:lstStyle>
          <a:p>
            <a:endParaRPr/>
          </a:p>
        </p:txBody>
      </p:sp>
      <p:sp>
        <p:nvSpPr>
          <p:cNvPr id="3" name="Holder 3"/>
          <p:cNvSpPr>
            <a:spLocks noGrp="1"/>
          </p:cNvSpPr>
          <p:nvPr>
            <p:ph sz="half" idx="2"/>
          </p:nvPr>
        </p:nvSpPr>
        <p:spPr>
          <a:xfrm>
            <a:off x="1632717" y="1690032"/>
            <a:ext cx="5074868" cy="307648"/>
          </a:xfrm>
          <a:prstGeom prst="rect">
            <a:avLst/>
          </a:prstGeom>
        </p:spPr>
        <p:txBody>
          <a:bodyPr wrap="square" lIns="0" tIns="0" rIns="0" bIns="0">
            <a:spAutoFit/>
          </a:bodyPr>
          <a:lstStyle>
            <a:lvl1pPr>
              <a:defRPr sz="1999" b="1" i="0">
                <a:solidFill>
                  <a:schemeClr val="tx1"/>
                </a:solidFill>
                <a:latin typeface="Calibri"/>
                <a:cs typeface="Calibri"/>
              </a:defRPr>
            </a:lvl1pPr>
          </a:lstStyle>
          <a:p>
            <a:endParaRPr/>
          </a:p>
        </p:txBody>
      </p:sp>
      <p:sp>
        <p:nvSpPr>
          <p:cNvPr id="4" name="Holder 4"/>
          <p:cNvSpPr>
            <a:spLocks noGrp="1"/>
          </p:cNvSpPr>
          <p:nvPr>
            <p:ph sz="half" idx="3"/>
          </p:nvPr>
        </p:nvSpPr>
        <p:spPr>
          <a:xfrm>
            <a:off x="6277245" y="1577340"/>
            <a:ext cx="5302139" cy="43088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CFFD0-0446-4B14-A3C8-99A8CD255C43}" type="datetime1">
              <a:rPr lang="en-US" smtClean="0"/>
              <a:t>3/30/2026</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089">
              <a:lnSpc>
                <a:spcPts val="1240"/>
              </a:lnSpc>
            </a:pPr>
            <a:fld id="{81D60167-4931-47E6-BA6A-407CBD079E47}" type="slidenum">
              <a:rPr lang="en-US" smtClean="0"/>
              <a:pPr marL="38089">
                <a:lnSpc>
                  <a:spcPts val="1240"/>
                </a:lnSpc>
              </a:pPr>
              <a:t>‹#›</a:t>
            </a:fld>
            <a:endParaRPr lang="en-US"/>
          </a:p>
        </p:txBody>
      </p:sp>
    </p:spTree>
    <p:extLst>
      <p:ext uri="{BB962C8B-B14F-4D97-AF65-F5344CB8AC3E}">
        <p14:creationId xmlns:p14="http://schemas.microsoft.com/office/powerpoint/2010/main" val="3958860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05 B&amp;W Lin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681A68-8D4A-38FF-6092-E195319267B9}"/>
              </a:ext>
            </a:extLst>
          </p:cNvPr>
          <p:cNvSpPr/>
          <p:nvPr userDrawn="1"/>
        </p:nvSpPr>
        <p:spPr>
          <a:xfrm>
            <a:off x="9446339" y="0"/>
            <a:ext cx="2742486" cy="1097280"/>
          </a:xfrm>
          <a:prstGeom prst="rect">
            <a:avLst/>
          </a:prstGeom>
          <a:gradFill flip="none" rotWithShape="1">
            <a:gsLst>
              <a:gs pos="0">
                <a:schemeClr val="accent1">
                  <a:lumMod val="5000"/>
                  <a:lumOff val="95000"/>
                  <a:alpha val="0"/>
                </a:schemeClr>
              </a:gs>
              <a:gs pos="50000">
                <a:schemeClr val="accent1">
                  <a:lumMod val="40000"/>
                  <a:lumOff val="6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Title 3">
            <a:extLst>
              <a:ext uri="{FF2B5EF4-FFF2-40B4-BE49-F238E27FC236}">
                <a16:creationId xmlns:a16="http://schemas.microsoft.com/office/drawing/2014/main" id="{C3A26B96-DB7C-D9DC-A53F-182EBFBC0676}"/>
              </a:ext>
            </a:extLst>
          </p:cNvPr>
          <p:cNvSpPr>
            <a:spLocks noGrp="1"/>
          </p:cNvSpPr>
          <p:nvPr>
            <p:ph type="title"/>
          </p:nvPr>
        </p:nvSpPr>
        <p:spPr>
          <a:xfrm>
            <a:off x="277411" y="182881"/>
            <a:ext cx="9872948" cy="731521"/>
          </a:xfrm>
        </p:spPr>
        <p:txBody>
          <a:bodyPr/>
          <a:lstStyle>
            <a:lvl1pPr algn="l">
              <a:defRPr/>
            </a:lvl1pPr>
          </a:lstStyle>
          <a:p>
            <a:r>
              <a:rPr lang="en-US"/>
              <a:t>Click to edit Master title style</a:t>
            </a:r>
          </a:p>
        </p:txBody>
      </p:sp>
      <p:pic>
        <p:nvPicPr>
          <p:cNvPr id="3" name="s3caad8445f94c0db410593b26a14b40">
            <a:extLst>
              <a:ext uri="{FF2B5EF4-FFF2-40B4-BE49-F238E27FC236}">
                <a16:creationId xmlns:a16="http://schemas.microsoft.com/office/drawing/2014/main" id="{92F9F5C1-58EE-E137-E1A4-177558174A0D}"/>
              </a:ext>
            </a:extLst>
          </p:cNvPr>
          <p:cNvPicPr>
            <a:picLocks/>
          </p:cNvPicPr>
          <p:nvPr userDrawn="1"/>
        </p:nvPicPr>
        <p:blipFill>
          <a:blip r:embed="rId4">
            <a:extLst>
              <a:ext uri="{96DAC541-7B7A-43D3-8B79-37D633B846F1}">
                <asvg:svgBlip xmlns:asvg="http://schemas.microsoft.com/office/drawing/2016/SVG/main" r:embed="rId5"/>
              </a:ext>
            </a:extLst>
          </a:blip>
          <a:stretch>
            <a:fillRect/>
          </a:stretch>
        </p:blipFill>
        <p:spPr>
          <a:xfrm>
            <a:off x="11328919" y="182723"/>
            <a:ext cx="731652" cy="731837"/>
          </a:xfrm>
          <a:prstGeom prst="rect">
            <a:avLst/>
          </a:prstGeom>
        </p:spPr>
      </p:pic>
      <p:sp>
        <p:nvSpPr>
          <p:cNvPr id="5" name="TextBox 4">
            <a:extLst>
              <a:ext uri="{FF2B5EF4-FFF2-40B4-BE49-F238E27FC236}">
                <a16:creationId xmlns:a16="http://schemas.microsoft.com/office/drawing/2014/main" id="{B4D14136-A7D8-CB15-433B-60B59E263582}"/>
              </a:ext>
            </a:extLst>
          </p:cNvPr>
          <p:cNvSpPr txBox="1"/>
          <p:nvPr userDrawn="1"/>
        </p:nvSpPr>
        <p:spPr>
          <a:xfrm>
            <a:off x="10438207" y="225476"/>
            <a:ext cx="879828" cy="646331"/>
          </a:xfrm>
          <a:prstGeom prst="rect">
            <a:avLst/>
          </a:prstGeom>
          <a:noFill/>
        </p:spPr>
        <p:txBody>
          <a:bodyPr wrap="square" rtlCol="0" anchor="ctr">
            <a:spAutoFit/>
          </a:bodyPr>
          <a:lstStyle/>
          <a:p>
            <a:pPr algn="r"/>
            <a:r>
              <a:rPr lang="en-US" sz="1799" b="0">
                <a:solidFill>
                  <a:schemeClr val="tx1"/>
                </a:solidFill>
              </a:rPr>
              <a:t>Shout It Out</a:t>
            </a:r>
          </a:p>
        </p:txBody>
      </p:sp>
      <p:sp>
        <p:nvSpPr>
          <p:cNvPr id="7" name="Slide Number Placeholder 5">
            <a:extLst>
              <a:ext uri="{FF2B5EF4-FFF2-40B4-BE49-F238E27FC236}">
                <a16:creationId xmlns:a16="http://schemas.microsoft.com/office/drawing/2014/main" id="{13498E17-7ED0-1C31-5384-2693CDFB47D0}"/>
              </a:ext>
            </a:extLst>
          </p:cNvPr>
          <p:cNvSpPr>
            <a:spLocks noGrp="1"/>
          </p:cNvSpPr>
          <p:nvPr>
            <p:ph type="sldNum" sz="quarter" idx="4"/>
          </p:nvPr>
        </p:nvSpPr>
        <p:spPr>
          <a:xfrm>
            <a:off x="11668501" y="6675120"/>
            <a:ext cx="520323" cy="182880"/>
          </a:xfrm>
          <a:prstGeom prst="rect">
            <a:avLst/>
          </a:prstGeom>
        </p:spPr>
        <p:txBody>
          <a:bodyPr vert="horz" lIns="91440" tIns="45720" rIns="91440" bIns="45720" rtlCol="0" anchor="ctr"/>
          <a:lstStyle>
            <a:lvl1pPr algn="r">
              <a:defRPr sz="1200">
                <a:solidFill>
                  <a:schemeClr val="tx1">
                    <a:tint val="82000"/>
                  </a:schemeClr>
                </a:solidFill>
              </a:defRPr>
            </a:lvl1pPr>
          </a:lstStyle>
          <a:p>
            <a:fld id="{06AFD9A9-B0BB-4714-B457-F5E05677FEA0}" type="slidenum">
              <a:rPr lang="en-US" smtClean="0"/>
              <a:t>‹#›</a:t>
            </a:fld>
            <a:endParaRPr lang="en-US"/>
          </a:p>
        </p:txBody>
      </p:sp>
      <p:sp>
        <p:nvSpPr>
          <p:cNvPr id="2" name="Content Placeholder 2">
            <a:extLst>
              <a:ext uri="{FF2B5EF4-FFF2-40B4-BE49-F238E27FC236}">
                <a16:creationId xmlns:a16="http://schemas.microsoft.com/office/drawing/2014/main" id="{CFA759C8-5263-42E9-ED38-EB78CF3D0086}"/>
              </a:ext>
            </a:extLst>
          </p:cNvPr>
          <p:cNvSpPr>
            <a:spLocks noGrp="1"/>
          </p:cNvSpPr>
          <p:nvPr>
            <p:ph idx="14"/>
            <p:custDataLst>
              <p:tags r:id="rId2"/>
            </p:custDataLst>
          </p:nvPr>
        </p:nvSpPr>
        <p:spPr>
          <a:xfrm>
            <a:off x="127983" y="1188720"/>
            <a:ext cx="4570809" cy="4927878"/>
          </a:xfrm>
          <a:prstGeom prst="rect">
            <a:avLst/>
          </a:prstGeom>
          <a:noFill/>
        </p:spPr>
        <p:txBody>
          <a:bodyPr/>
          <a:lstStyle>
            <a:lvl1pPr marL="0" indent="0">
              <a:spcBef>
                <a:spcPts val="0"/>
              </a:spcBef>
              <a:spcAft>
                <a:spcPts val="1799"/>
              </a:spcAft>
              <a:buClr>
                <a:schemeClr val="tx1"/>
              </a:buClr>
              <a:buFontTx/>
              <a:buNone/>
              <a:defRPr sz="2399">
                <a:solidFill>
                  <a:schemeClr val="tx1"/>
                </a:solidFill>
                <a:latin typeface="+mn-lt"/>
                <a:ea typeface="Roboto" panose="02000000000000000000" pitchFamily="2" charset="0"/>
                <a:cs typeface="Roboto" panose="02000000000000000000" pitchFamily="2" charset="0"/>
              </a:defRPr>
            </a:lvl1pPr>
            <a:lvl2pPr marL="548475" indent="-274238">
              <a:spcBef>
                <a:spcPts val="0"/>
              </a:spcBef>
              <a:spcAft>
                <a:spcPts val="1799"/>
              </a:spcAft>
              <a:buClr>
                <a:schemeClr val="tx1"/>
              </a:buClr>
              <a:buFont typeface="Wingdings" panose="05000000000000000000" pitchFamily="2" charset="2"/>
              <a:buChar char="§"/>
              <a:defRPr sz="2399">
                <a:solidFill>
                  <a:schemeClr val="tx1"/>
                </a:solidFill>
                <a:latin typeface="+mn-lt"/>
                <a:ea typeface="Roboto" panose="02000000000000000000" pitchFamily="2" charset="0"/>
                <a:cs typeface="Roboto" panose="02000000000000000000" pitchFamily="2" charset="0"/>
              </a:defRPr>
            </a:lvl2pPr>
            <a:lvl3pPr marL="822713"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3pPr>
            <a:lvl4pPr marL="1165510" indent="-342797">
              <a:spcBef>
                <a:spcPts val="0"/>
              </a:spcBef>
              <a:spcAft>
                <a:spcPts val="1799"/>
              </a:spcAft>
              <a:buClr>
                <a:schemeClr val="bg1">
                  <a:lumMod val="50000"/>
                </a:schemeClr>
              </a:buClr>
              <a:buFont typeface="Courier New" panose="02070309020205020404" pitchFamily="49" charset="0"/>
              <a:buChar char="o"/>
              <a:defRPr sz="2399">
                <a:solidFill>
                  <a:schemeClr val="tx1"/>
                </a:solidFill>
                <a:latin typeface="+mn-lt"/>
                <a:ea typeface="Roboto" panose="02000000000000000000" pitchFamily="2" charset="0"/>
                <a:cs typeface="Roboto" panose="02000000000000000000" pitchFamily="2" charset="0"/>
              </a:defRPr>
            </a:lvl4pPr>
            <a:lvl5pPr marL="1645426"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3">
            <a:extLst>
              <a:ext uri="{FF2B5EF4-FFF2-40B4-BE49-F238E27FC236}">
                <a16:creationId xmlns:a16="http://schemas.microsoft.com/office/drawing/2014/main" id="{A1D5C216-2CAD-E560-D1E1-B79C7F12467B}"/>
              </a:ext>
            </a:extLst>
          </p:cNvPr>
          <p:cNvSpPr>
            <a:spLocks noGrp="1"/>
          </p:cNvSpPr>
          <p:nvPr>
            <p:ph type="pic" sz="quarter" idx="13"/>
          </p:nvPr>
        </p:nvSpPr>
        <p:spPr>
          <a:xfrm>
            <a:off x="4845058" y="1188720"/>
            <a:ext cx="7221879" cy="5486400"/>
          </a:xfrm>
          <a:prstGeom prst="rect">
            <a:avLst/>
          </a:prstGeom>
          <a:ln w="38100">
            <a:noFill/>
          </a:ln>
        </p:spPr>
        <p:txBody>
          <a:bodyPr tIns="0"/>
          <a:lstStyle/>
          <a:p>
            <a:endParaRPr lang="en-US"/>
          </a:p>
        </p:txBody>
      </p:sp>
    </p:spTree>
    <p:custDataLst>
      <p:tags r:id="rId1"/>
    </p:custDataLst>
    <p:extLst>
      <p:ext uri="{BB962C8B-B14F-4D97-AF65-F5344CB8AC3E}">
        <p14:creationId xmlns:p14="http://schemas.microsoft.com/office/powerpoint/2010/main" val="655183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05 Color Righ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FB26EC4-75AE-24CE-481F-F587BC603318}"/>
              </a:ext>
            </a:extLst>
          </p:cNvPr>
          <p:cNvSpPr>
            <a:spLocks noGrp="1"/>
          </p:cNvSpPr>
          <p:nvPr>
            <p:ph idx="14"/>
            <p:custDataLst>
              <p:tags r:id="rId2"/>
            </p:custDataLst>
          </p:nvPr>
        </p:nvSpPr>
        <p:spPr>
          <a:xfrm>
            <a:off x="127983" y="1188720"/>
            <a:ext cx="11932860" cy="5486400"/>
          </a:xfrm>
          <a:prstGeom prst="rect">
            <a:avLst/>
          </a:prstGeom>
          <a:noFill/>
        </p:spPr>
        <p:txBody>
          <a:bodyPr/>
          <a:lstStyle>
            <a:lvl1pPr marL="0" indent="0">
              <a:spcBef>
                <a:spcPts val="0"/>
              </a:spcBef>
              <a:spcAft>
                <a:spcPts val="1799"/>
              </a:spcAft>
              <a:buClr>
                <a:schemeClr val="tx1"/>
              </a:buClr>
              <a:buFontTx/>
              <a:buNone/>
              <a:defRPr sz="2399">
                <a:solidFill>
                  <a:schemeClr val="tx1"/>
                </a:solidFill>
                <a:latin typeface="+mn-lt"/>
                <a:ea typeface="Roboto" panose="02000000000000000000" pitchFamily="2" charset="0"/>
                <a:cs typeface="Roboto" panose="02000000000000000000" pitchFamily="2" charset="0"/>
              </a:defRPr>
            </a:lvl1pPr>
            <a:lvl2pPr marL="548475" indent="-274238">
              <a:spcBef>
                <a:spcPts val="0"/>
              </a:spcBef>
              <a:spcAft>
                <a:spcPts val="1799"/>
              </a:spcAft>
              <a:buClr>
                <a:schemeClr val="tx1"/>
              </a:buClr>
              <a:buFont typeface="Wingdings" panose="05000000000000000000" pitchFamily="2" charset="2"/>
              <a:buChar char="§"/>
              <a:defRPr sz="2399">
                <a:solidFill>
                  <a:schemeClr val="tx1"/>
                </a:solidFill>
                <a:latin typeface="+mn-lt"/>
                <a:ea typeface="Roboto" panose="02000000000000000000" pitchFamily="2" charset="0"/>
                <a:cs typeface="Roboto" panose="02000000000000000000" pitchFamily="2" charset="0"/>
              </a:defRPr>
            </a:lvl2pPr>
            <a:lvl3pPr marL="822713"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3pPr>
            <a:lvl4pPr marL="1165510" indent="-342797">
              <a:spcBef>
                <a:spcPts val="0"/>
              </a:spcBef>
              <a:spcAft>
                <a:spcPts val="1799"/>
              </a:spcAft>
              <a:buClr>
                <a:schemeClr val="bg1">
                  <a:lumMod val="50000"/>
                </a:schemeClr>
              </a:buClr>
              <a:buFont typeface="Courier New" panose="02070309020205020404" pitchFamily="49" charset="0"/>
              <a:buChar char="o"/>
              <a:defRPr sz="2399">
                <a:solidFill>
                  <a:schemeClr val="tx1"/>
                </a:solidFill>
                <a:latin typeface="+mn-lt"/>
                <a:ea typeface="Roboto" panose="02000000000000000000" pitchFamily="2" charset="0"/>
                <a:cs typeface="Roboto" panose="02000000000000000000" pitchFamily="2" charset="0"/>
              </a:defRPr>
            </a:lvl4pPr>
            <a:lvl5pPr marL="1645426"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5570DE2-2E0E-A433-7F7F-D43635F28C89}"/>
              </a:ext>
            </a:extLst>
          </p:cNvPr>
          <p:cNvSpPr>
            <a:spLocks noGrp="1"/>
          </p:cNvSpPr>
          <p:nvPr>
            <p:ph type="title"/>
          </p:nvPr>
        </p:nvSpPr>
        <p:spPr/>
        <p:txBody>
          <a:bodyPr/>
          <a:lstStyle>
            <a:lvl1pPr algn="l">
              <a:defRPr/>
            </a:lvl1pPr>
          </a:lstStyle>
          <a:p>
            <a:r>
              <a:rPr lang="en-US"/>
              <a:t>Click to edit Master title style</a:t>
            </a:r>
          </a:p>
        </p:txBody>
      </p:sp>
      <p:sp>
        <p:nvSpPr>
          <p:cNvPr id="6" name="Slide Number Placeholder 5">
            <a:extLst>
              <a:ext uri="{FF2B5EF4-FFF2-40B4-BE49-F238E27FC236}">
                <a16:creationId xmlns:a16="http://schemas.microsoft.com/office/drawing/2014/main" id="{1B906E47-E742-3CC7-34E5-7ED73C66C217}"/>
              </a:ext>
            </a:extLst>
          </p:cNvPr>
          <p:cNvSpPr>
            <a:spLocks noGrp="1"/>
          </p:cNvSpPr>
          <p:nvPr>
            <p:ph type="sldNum" sz="quarter" idx="4"/>
          </p:nvPr>
        </p:nvSpPr>
        <p:spPr>
          <a:xfrm>
            <a:off x="11668501" y="6675120"/>
            <a:ext cx="520323" cy="182880"/>
          </a:xfrm>
          <a:prstGeom prst="rect">
            <a:avLst/>
          </a:prstGeom>
        </p:spPr>
        <p:txBody>
          <a:bodyPr vert="horz" lIns="91440" tIns="45720" rIns="91440" bIns="45720" rtlCol="0" anchor="ctr"/>
          <a:lstStyle>
            <a:lvl1pPr algn="r">
              <a:defRPr sz="1200">
                <a:solidFill>
                  <a:schemeClr val="tx1">
                    <a:tint val="82000"/>
                  </a:schemeClr>
                </a:solidFill>
              </a:defRPr>
            </a:lvl1pPr>
          </a:lstStyle>
          <a:p>
            <a:fld id="{06AFD9A9-B0BB-4714-B457-F5E05677FEA0}" type="slidenum">
              <a:rPr lang="en-US" smtClean="0"/>
              <a:t>‹#›</a:t>
            </a:fld>
            <a:endParaRPr lang="en-US"/>
          </a:p>
        </p:txBody>
      </p:sp>
    </p:spTree>
    <p:custDataLst>
      <p:tags r:id="rId1"/>
    </p:custDataLst>
    <p:extLst>
      <p:ext uri="{BB962C8B-B14F-4D97-AF65-F5344CB8AC3E}">
        <p14:creationId xmlns:p14="http://schemas.microsoft.com/office/powerpoint/2010/main" val="2455055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8_05 B&amp;W Lin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681A68-8D4A-38FF-6092-E195319267B9}"/>
              </a:ext>
            </a:extLst>
          </p:cNvPr>
          <p:cNvSpPr/>
          <p:nvPr userDrawn="1"/>
        </p:nvSpPr>
        <p:spPr>
          <a:xfrm>
            <a:off x="9446339" y="0"/>
            <a:ext cx="2742486" cy="1097280"/>
          </a:xfrm>
          <a:prstGeom prst="rect">
            <a:avLst/>
          </a:prstGeom>
          <a:gradFill flip="none" rotWithShape="1">
            <a:gsLst>
              <a:gs pos="0">
                <a:schemeClr val="accent1">
                  <a:lumMod val="5000"/>
                  <a:lumOff val="95000"/>
                  <a:alpha val="0"/>
                </a:schemeClr>
              </a:gs>
              <a:gs pos="50000">
                <a:schemeClr val="accent1">
                  <a:lumMod val="40000"/>
                  <a:lumOff val="6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Title 3">
            <a:extLst>
              <a:ext uri="{FF2B5EF4-FFF2-40B4-BE49-F238E27FC236}">
                <a16:creationId xmlns:a16="http://schemas.microsoft.com/office/drawing/2014/main" id="{C3A26B96-DB7C-D9DC-A53F-182EBFBC0676}"/>
              </a:ext>
            </a:extLst>
          </p:cNvPr>
          <p:cNvSpPr>
            <a:spLocks noGrp="1"/>
          </p:cNvSpPr>
          <p:nvPr>
            <p:ph type="title"/>
          </p:nvPr>
        </p:nvSpPr>
        <p:spPr>
          <a:xfrm>
            <a:off x="277411" y="182881"/>
            <a:ext cx="9872948" cy="731521"/>
          </a:xfrm>
        </p:spPr>
        <p:txBody>
          <a:bodyPr/>
          <a:lstStyle>
            <a:lvl1pPr algn="l">
              <a:defRPr/>
            </a:lvl1pPr>
          </a:lstStyle>
          <a:p>
            <a:r>
              <a:rPr lang="en-US"/>
              <a:t>Click to edit Master title style</a:t>
            </a:r>
          </a:p>
        </p:txBody>
      </p:sp>
      <p:pic>
        <p:nvPicPr>
          <p:cNvPr id="3" name="s3caad8445f94c0db410593b26a14b40">
            <a:extLst>
              <a:ext uri="{FF2B5EF4-FFF2-40B4-BE49-F238E27FC236}">
                <a16:creationId xmlns:a16="http://schemas.microsoft.com/office/drawing/2014/main" id="{92F9F5C1-58EE-E137-E1A4-177558174A0D}"/>
              </a:ext>
            </a:extLst>
          </p:cNvPr>
          <p:cNvPicPr>
            <a:picLocks/>
          </p:cNvPicPr>
          <p:nvPr userDrawn="1"/>
        </p:nvPicPr>
        <p:blipFill>
          <a:blip r:embed="rId4">
            <a:extLst>
              <a:ext uri="{96DAC541-7B7A-43D3-8B79-37D633B846F1}">
                <asvg:svgBlip xmlns:asvg="http://schemas.microsoft.com/office/drawing/2016/SVG/main" r:embed="rId5"/>
              </a:ext>
            </a:extLst>
          </a:blip>
          <a:stretch>
            <a:fillRect/>
          </a:stretch>
        </p:blipFill>
        <p:spPr>
          <a:xfrm>
            <a:off x="11328919" y="182723"/>
            <a:ext cx="731652" cy="731837"/>
          </a:xfrm>
          <a:prstGeom prst="rect">
            <a:avLst/>
          </a:prstGeom>
        </p:spPr>
      </p:pic>
      <p:sp>
        <p:nvSpPr>
          <p:cNvPr id="5" name="TextBox 4">
            <a:extLst>
              <a:ext uri="{FF2B5EF4-FFF2-40B4-BE49-F238E27FC236}">
                <a16:creationId xmlns:a16="http://schemas.microsoft.com/office/drawing/2014/main" id="{B4D14136-A7D8-CB15-433B-60B59E263582}"/>
              </a:ext>
            </a:extLst>
          </p:cNvPr>
          <p:cNvSpPr txBox="1"/>
          <p:nvPr userDrawn="1"/>
        </p:nvSpPr>
        <p:spPr>
          <a:xfrm>
            <a:off x="10438207" y="225476"/>
            <a:ext cx="879828" cy="646331"/>
          </a:xfrm>
          <a:prstGeom prst="rect">
            <a:avLst/>
          </a:prstGeom>
          <a:noFill/>
        </p:spPr>
        <p:txBody>
          <a:bodyPr wrap="square" rtlCol="0" anchor="ctr">
            <a:spAutoFit/>
          </a:bodyPr>
          <a:lstStyle/>
          <a:p>
            <a:pPr algn="r"/>
            <a:r>
              <a:rPr lang="en-US" sz="1799" b="0">
                <a:solidFill>
                  <a:schemeClr val="tx1"/>
                </a:solidFill>
              </a:rPr>
              <a:t>Shout It Out</a:t>
            </a:r>
          </a:p>
        </p:txBody>
      </p:sp>
      <p:sp>
        <p:nvSpPr>
          <p:cNvPr id="7" name="Slide Number Placeholder 5">
            <a:extLst>
              <a:ext uri="{FF2B5EF4-FFF2-40B4-BE49-F238E27FC236}">
                <a16:creationId xmlns:a16="http://schemas.microsoft.com/office/drawing/2014/main" id="{13498E17-7ED0-1C31-5384-2693CDFB47D0}"/>
              </a:ext>
            </a:extLst>
          </p:cNvPr>
          <p:cNvSpPr>
            <a:spLocks noGrp="1"/>
          </p:cNvSpPr>
          <p:nvPr>
            <p:ph type="sldNum" sz="quarter" idx="4"/>
          </p:nvPr>
        </p:nvSpPr>
        <p:spPr>
          <a:xfrm>
            <a:off x="11668501" y="6675120"/>
            <a:ext cx="520323" cy="182880"/>
          </a:xfrm>
          <a:prstGeom prst="rect">
            <a:avLst/>
          </a:prstGeom>
        </p:spPr>
        <p:txBody>
          <a:bodyPr vert="horz" lIns="91440" tIns="45720" rIns="91440" bIns="45720" rtlCol="0" anchor="ctr"/>
          <a:lstStyle>
            <a:lvl1pPr algn="r">
              <a:defRPr sz="1200">
                <a:solidFill>
                  <a:schemeClr val="tx1">
                    <a:tint val="82000"/>
                  </a:schemeClr>
                </a:solidFill>
              </a:defRPr>
            </a:lvl1pPr>
          </a:lstStyle>
          <a:p>
            <a:fld id="{06AFD9A9-B0BB-4714-B457-F5E05677FEA0}" type="slidenum">
              <a:rPr lang="en-US" smtClean="0"/>
              <a:t>‹#›</a:t>
            </a:fld>
            <a:endParaRPr lang="en-US"/>
          </a:p>
        </p:txBody>
      </p:sp>
      <p:sp>
        <p:nvSpPr>
          <p:cNvPr id="6" name="Content Placeholder 2">
            <a:extLst>
              <a:ext uri="{FF2B5EF4-FFF2-40B4-BE49-F238E27FC236}">
                <a16:creationId xmlns:a16="http://schemas.microsoft.com/office/drawing/2014/main" id="{10F3D83D-D819-E4BC-C352-22F0BE5189FC}"/>
              </a:ext>
            </a:extLst>
          </p:cNvPr>
          <p:cNvSpPr>
            <a:spLocks noGrp="1"/>
          </p:cNvSpPr>
          <p:nvPr>
            <p:ph idx="14"/>
            <p:custDataLst>
              <p:tags r:id="rId2"/>
            </p:custDataLst>
          </p:nvPr>
        </p:nvSpPr>
        <p:spPr>
          <a:xfrm>
            <a:off x="127983" y="1188720"/>
            <a:ext cx="11932860" cy="5486400"/>
          </a:xfrm>
          <a:prstGeom prst="rect">
            <a:avLst/>
          </a:prstGeom>
          <a:noFill/>
        </p:spPr>
        <p:txBody>
          <a:bodyPr/>
          <a:lstStyle>
            <a:lvl1pPr marL="0" indent="0">
              <a:spcBef>
                <a:spcPts val="0"/>
              </a:spcBef>
              <a:spcAft>
                <a:spcPts val="1799"/>
              </a:spcAft>
              <a:buClr>
                <a:schemeClr val="tx1"/>
              </a:buClr>
              <a:buFontTx/>
              <a:buNone/>
              <a:defRPr sz="2399">
                <a:solidFill>
                  <a:schemeClr val="tx1"/>
                </a:solidFill>
                <a:latin typeface="+mn-lt"/>
                <a:ea typeface="Roboto" panose="02000000000000000000" pitchFamily="2" charset="0"/>
                <a:cs typeface="Roboto" panose="02000000000000000000" pitchFamily="2" charset="0"/>
              </a:defRPr>
            </a:lvl1pPr>
            <a:lvl2pPr marL="548475" indent="-274238">
              <a:spcBef>
                <a:spcPts val="0"/>
              </a:spcBef>
              <a:spcAft>
                <a:spcPts val="1799"/>
              </a:spcAft>
              <a:buClr>
                <a:schemeClr val="tx1"/>
              </a:buClr>
              <a:buFont typeface="Wingdings" panose="05000000000000000000" pitchFamily="2" charset="2"/>
              <a:buChar char="§"/>
              <a:defRPr sz="2399">
                <a:solidFill>
                  <a:schemeClr val="tx1"/>
                </a:solidFill>
                <a:latin typeface="+mn-lt"/>
                <a:ea typeface="Roboto" panose="02000000000000000000" pitchFamily="2" charset="0"/>
                <a:cs typeface="Roboto" panose="02000000000000000000" pitchFamily="2" charset="0"/>
              </a:defRPr>
            </a:lvl2pPr>
            <a:lvl3pPr marL="822713"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3pPr>
            <a:lvl4pPr marL="1165510" indent="-342797">
              <a:spcBef>
                <a:spcPts val="0"/>
              </a:spcBef>
              <a:spcAft>
                <a:spcPts val="1799"/>
              </a:spcAft>
              <a:buClr>
                <a:schemeClr val="bg1">
                  <a:lumMod val="50000"/>
                </a:schemeClr>
              </a:buClr>
              <a:buFont typeface="Courier New" panose="02070309020205020404" pitchFamily="49" charset="0"/>
              <a:buChar char="o"/>
              <a:defRPr sz="2399">
                <a:solidFill>
                  <a:schemeClr val="tx1"/>
                </a:solidFill>
                <a:latin typeface="+mn-lt"/>
                <a:ea typeface="Roboto" panose="02000000000000000000" pitchFamily="2" charset="0"/>
                <a:cs typeface="Roboto" panose="02000000000000000000" pitchFamily="2" charset="0"/>
              </a:defRPr>
            </a:lvl4pPr>
            <a:lvl5pPr marL="1645426"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91284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05 B&amp;W Line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91DDF7-D593-EF69-BDA9-5A4382A385C9}"/>
              </a:ext>
            </a:extLst>
          </p:cNvPr>
          <p:cNvGrpSpPr/>
          <p:nvPr userDrawn="1"/>
        </p:nvGrpSpPr>
        <p:grpSpPr>
          <a:xfrm>
            <a:off x="9446339" y="0"/>
            <a:ext cx="2742486" cy="1097280"/>
            <a:chOff x="9448800" y="0"/>
            <a:chExt cx="2743200" cy="1097280"/>
          </a:xfrm>
        </p:grpSpPr>
        <p:sp>
          <p:nvSpPr>
            <p:cNvPr id="8" name="Rectangle 7">
              <a:extLst>
                <a:ext uri="{FF2B5EF4-FFF2-40B4-BE49-F238E27FC236}">
                  <a16:creationId xmlns:a16="http://schemas.microsoft.com/office/drawing/2014/main" id="{F9ADF36F-236B-D767-0027-4D9F05ADA15A}"/>
                </a:ext>
              </a:extLst>
            </p:cNvPr>
            <p:cNvSpPr/>
            <p:nvPr userDrawn="1"/>
          </p:nvSpPr>
          <p:spPr>
            <a:xfrm>
              <a:off x="9448800" y="0"/>
              <a:ext cx="2743200" cy="1097280"/>
            </a:xfrm>
            <a:prstGeom prst="rect">
              <a:avLst/>
            </a:prstGeom>
            <a:gradFill flip="none" rotWithShape="1">
              <a:gsLst>
                <a:gs pos="0">
                  <a:schemeClr val="accent1">
                    <a:lumMod val="5000"/>
                    <a:lumOff val="95000"/>
                    <a:alpha val="0"/>
                  </a:schemeClr>
                </a:gs>
                <a:gs pos="50000">
                  <a:schemeClr val="tx2">
                    <a:lumMod val="20000"/>
                    <a:lumOff val="8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TextBox 10">
              <a:extLst>
                <a:ext uri="{FF2B5EF4-FFF2-40B4-BE49-F238E27FC236}">
                  <a16:creationId xmlns:a16="http://schemas.microsoft.com/office/drawing/2014/main" id="{5A64CB9D-C16C-C22B-7B93-D5F2DC4C3BE7}"/>
                </a:ext>
              </a:extLst>
            </p:cNvPr>
            <p:cNvSpPr txBox="1"/>
            <p:nvPr userDrawn="1"/>
          </p:nvSpPr>
          <p:spPr>
            <a:xfrm>
              <a:off x="10356352" y="225475"/>
              <a:ext cx="964632" cy="646331"/>
            </a:xfrm>
            <a:prstGeom prst="rect">
              <a:avLst/>
            </a:prstGeom>
            <a:noFill/>
          </p:spPr>
          <p:txBody>
            <a:bodyPr wrap="square" rtlCol="0" anchor="ctr">
              <a:spAutoFit/>
            </a:bodyPr>
            <a:lstStyle/>
            <a:p>
              <a:pPr algn="r"/>
              <a:r>
                <a:rPr lang="en-US" sz="1799" b="0">
                  <a:solidFill>
                    <a:schemeClr val="tx1"/>
                  </a:solidFill>
                  <a:latin typeface="+mn-lt"/>
                </a:rPr>
                <a:t>Full</a:t>
              </a:r>
            </a:p>
            <a:p>
              <a:pPr algn="r"/>
              <a:r>
                <a:rPr lang="en-US" sz="1799" b="0">
                  <a:solidFill>
                    <a:schemeClr val="tx1"/>
                  </a:solidFill>
                  <a:latin typeface="+mn-lt"/>
                </a:rPr>
                <a:t>Session</a:t>
              </a:r>
            </a:p>
          </p:txBody>
        </p:sp>
        <p:pic>
          <p:nvPicPr>
            <p:cNvPr id="12" name="Picture 11" descr="A black background with a black square&#10;&#10;AI-generated content may be incorrect.">
              <a:extLst>
                <a:ext uri="{FF2B5EF4-FFF2-40B4-BE49-F238E27FC236}">
                  <a16:creationId xmlns:a16="http://schemas.microsoft.com/office/drawing/2014/main" id="{0C919224-7833-36F9-015C-1B7AC1DD5B2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379677" y="231726"/>
              <a:ext cx="640080" cy="640080"/>
            </a:xfrm>
            <a:prstGeom prst="rect">
              <a:avLst/>
            </a:prstGeom>
          </p:spPr>
        </p:pic>
      </p:grpSp>
      <p:sp>
        <p:nvSpPr>
          <p:cNvPr id="4" name="Title 3">
            <a:extLst>
              <a:ext uri="{FF2B5EF4-FFF2-40B4-BE49-F238E27FC236}">
                <a16:creationId xmlns:a16="http://schemas.microsoft.com/office/drawing/2014/main" id="{716D9FC6-EFC9-F197-1761-3BBEC04A9B19}"/>
              </a:ext>
            </a:extLst>
          </p:cNvPr>
          <p:cNvSpPr>
            <a:spLocks noGrp="1"/>
          </p:cNvSpPr>
          <p:nvPr>
            <p:ph type="title"/>
          </p:nvPr>
        </p:nvSpPr>
        <p:spPr>
          <a:xfrm>
            <a:off x="277411" y="182881"/>
            <a:ext cx="10421445" cy="731521"/>
          </a:xfrm>
        </p:spPr>
        <p:txBody>
          <a:bodyPr/>
          <a:lstStyle>
            <a:lvl1pPr algn="l">
              <a:defRPr/>
            </a:lvl1pPr>
          </a:lstStyle>
          <a:p>
            <a:r>
              <a:rPr lang="en-US"/>
              <a:t>Click to edit Master title style</a:t>
            </a:r>
          </a:p>
        </p:txBody>
      </p:sp>
      <p:sp>
        <p:nvSpPr>
          <p:cNvPr id="10" name="Content Placeholder 2">
            <a:extLst>
              <a:ext uri="{FF2B5EF4-FFF2-40B4-BE49-F238E27FC236}">
                <a16:creationId xmlns:a16="http://schemas.microsoft.com/office/drawing/2014/main" id="{B013530F-4B89-34CF-A21D-4486D8665A9D}"/>
              </a:ext>
            </a:extLst>
          </p:cNvPr>
          <p:cNvSpPr>
            <a:spLocks noGrp="1"/>
          </p:cNvSpPr>
          <p:nvPr>
            <p:ph idx="15"/>
            <p:custDataLst>
              <p:tags r:id="rId2"/>
            </p:custDataLst>
          </p:nvPr>
        </p:nvSpPr>
        <p:spPr>
          <a:xfrm>
            <a:off x="6124884" y="1188721"/>
            <a:ext cx="5935957" cy="592747"/>
          </a:xfrm>
          <a:prstGeom prst="rect">
            <a:avLst/>
          </a:prstGeom>
          <a:solidFill>
            <a:schemeClr val="bg1"/>
          </a:solidFill>
          <a:ln>
            <a:solidFill>
              <a:schemeClr val="tx1"/>
            </a:solidFill>
          </a:ln>
        </p:spPr>
        <p:txBody>
          <a:bodyPr anchor="ctr"/>
          <a:lstStyle>
            <a:lvl1pPr marL="0" indent="0" algn="ctr">
              <a:spcBef>
                <a:spcPts val="0"/>
              </a:spcBef>
              <a:spcAft>
                <a:spcPts val="1799"/>
              </a:spcAft>
              <a:buClr>
                <a:schemeClr val="tx1"/>
              </a:buClr>
              <a:buFontTx/>
              <a:buNone/>
              <a:defRPr sz="2399">
                <a:solidFill>
                  <a:schemeClr val="tx1"/>
                </a:solidFill>
                <a:latin typeface="+mn-lt"/>
                <a:ea typeface="Roboto" panose="02000000000000000000" pitchFamily="2" charset="0"/>
                <a:cs typeface="Roboto" panose="02000000000000000000" pitchFamily="2" charset="0"/>
              </a:defRPr>
            </a:lvl1pPr>
            <a:lvl2pPr marL="274238" indent="0">
              <a:spcBef>
                <a:spcPts val="0"/>
              </a:spcBef>
              <a:spcAft>
                <a:spcPts val="1799"/>
              </a:spcAft>
              <a:buClr>
                <a:schemeClr val="tx1"/>
              </a:buClr>
              <a:buFont typeface="Wingdings" panose="05000000000000000000" pitchFamily="2" charset="2"/>
              <a:buNone/>
              <a:defRPr sz="2399">
                <a:solidFill>
                  <a:schemeClr val="tx1"/>
                </a:solidFill>
                <a:latin typeface="+mn-lt"/>
                <a:ea typeface="Roboto" panose="02000000000000000000" pitchFamily="2" charset="0"/>
                <a:cs typeface="Roboto" panose="02000000000000000000" pitchFamily="2" charset="0"/>
              </a:defRPr>
            </a:lvl2pPr>
            <a:lvl3pPr marL="822713"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3pPr>
            <a:lvl4pPr marL="1165510" indent="-342797">
              <a:spcBef>
                <a:spcPts val="0"/>
              </a:spcBef>
              <a:spcAft>
                <a:spcPts val="1799"/>
              </a:spcAft>
              <a:buClr>
                <a:schemeClr val="bg1">
                  <a:lumMod val="50000"/>
                </a:schemeClr>
              </a:buClr>
              <a:buFont typeface="Courier New" panose="02070309020205020404" pitchFamily="49" charset="0"/>
              <a:buChar char="o"/>
              <a:defRPr sz="2399">
                <a:solidFill>
                  <a:schemeClr val="tx1"/>
                </a:solidFill>
                <a:latin typeface="+mn-lt"/>
                <a:ea typeface="Roboto" panose="02000000000000000000" pitchFamily="2" charset="0"/>
                <a:cs typeface="Roboto" panose="02000000000000000000" pitchFamily="2" charset="0"/>
              </a:defRPr>
            </a:lvl4pPr>
            <a:lvl5pPr marL="1645426"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A38A9A87-494E-2449-0B49-1A77EC7189D0}"/>
              </a:ext>
            </a:extLst>
          </p:cNvPr>
          <p:cNvSpPr>
            <a:spLocks noGrp="1"/>
          </p:cNvSpPr>
          <p:nvPr>
            <p:ph type="sldNum" sz="quarter" idx="4"/>
          </p:nvPr>
        </p:nvSpPr>
        <p:spPr>
          <a:xfrm>
            <a:off x="11668501" y="6675120"/>
            <a:ext cx="520323" cy="182880"/>
          </a:xfrm>
          <a:prstGeom prst="rect">
            <a:avLst/>
          </a:prstGeom>
        </p:spPr>
        <p:txBody>
          <a:bodyPr vert="horz" lIns="91440" tIns="45720" rIns="91440" bIns="45720" rtlCol="0" anchor="ctr"/>
          <a:lstStyle>
            <a:lvl1pPr algn="r">
              <a:defRPr sz="1200">
                <a:solidFill>
                  <a:schemeClr val="tx1">
                    <a:tint val="82000"/>
                  </a:schemeClr>
                </a:solidFill>
              </a:defRPr>
            </a:lvl1pPr>
          </a:lstStyle>
          <a:p>
            <a:fld id="{06AFD9A9-B0BB-4714-B457-F5E05677FEA0}" type="slidenum">
              <a:rPr lang="en-US" smtClean="0"/>
              <a:t>‹#›</a:t>
            </a:fld>
            <a:endParaRPr lang="en-US"/>
          </a:p>
        </p:txBody>
      </p:sp>
      <p:sp>
        <p:nvSpPr>
          <p:cNvPr id="6" name="Content Placeholder 2">
            <a:extLst>
              <a:ext uri="{FF2B5EF4-FFF2-40B4-BE49-F238E27FC236}">
                <a16:creationId xmlns:a16="http://schemas.microsoft.com/office/drawing/2014/main" id="{ABE6B167-B222-3708-1D5B-F1D4D15CA299}"/>
              </a:ext>
            </a:extLst>
          </p:cNvPr>
          <p:cNvSpPr>
            <a:spLocks noGrp="1"/>
          </p:cNvSpPr>
          <p:nvPr>
            <p:ph idx="17"/>
            <p:custDataLst>
              <p:tags r:id="rId3"/>
            </p:custDataLst>
          </p:nvPr>
        </p:nvSpPr>
        <p:spPr>
          <a:xfrm>
            <a:off x="6124884" y="1874520"/>
            <a:ext cx="5935957" cy="4800600"/>
          </a:xfrm>
          <a:prstGeom prst="rect">
            <a:avLst/>
          </a:prstGeom>
          <a:noFill/>
        </p:spPr>
        <p:txBody>
          <a:bodyPr/>
          <a:lstStyle>
            <a:lvl1pPr marL="342797" indent="-342797">
              <a:spcBef>
                <a:spcPts val="0"/>
              </a:spcBef>
              <a:spcAft>
                <a:spcPts val="1799"/>
              </a:spcAft>
              <a:buClr>
                <a:schemeClr val="tx1"/>
              </a:buClr>
              <a:buFont typeface="Wingdings" panose="05000000000000000000" pitchFamily="2" charset="2"/>
              <a:buChar char="§"/>
              <a:defRPr sz="2399">
                <a:solidFill>
                  <a:schemeClr val="tx1"/>
                </a:solidFill>
                <a:latin typeface="+mn-lt"/>
                <a:ea typeface="Roboto" panose="02000000000000000000" pitchFamily="2" charset="0"/>
                <a:cs typeface="Roboto" panose="02000000000000000000" pitchFamily="2" charset="0"/>
              </a:defRPr>
            </a:lvl1pPr>
            <a:lvl2pPr marL="548475" indent="-274238">
              <a:spcBef>
                <a:spcPts val="0"/>
              </a:spcBef>
              <a:spcAft>
                <a:spcPts val="1799"/>
              </a:spcAft>
              <a:buClr>
                <a:schemeClr val="tx1"/>
              </a:buClr>
              <a:buFont typeface="Wingdings" panose="05000000000000000000" pitchFamily="2" charset="2"/>
              <a:buChar char="§"/>
              <a:defRPr sz="2399">
                <a:solidFill>
                  <a:schemeClr val="tx1"/>
                </a:solidFill>
                <a:latin typeface="+mn-lt"/>
                <a:ea typeface="Roboto" panose="02000000000000000000" pitchFamily="2" charset="0"/>
                <a:cs typeface="Roboto" panose="02000000000000000000" pitchFamily="2" charset="0"/>
              </a:defRPr>
            </a:lvl2pPr>
            <a:lvl3pPr marL="822713"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3pPr>
            <a:lvl4pPr marL="1165510" indent="-342797">
              <a:spcBef>
                <a:spcPts val="0"/>
              </a:spcBef>
              <a:spcAft>
                <a:spcPts val="1799"/>
              </a:spcAft>
              <a:buClr>
                <a:schemeClr val="bg1">
                  <a:lumMod val="50000"/>
                </a:schemeClr>
              </a:buClr>
              <a:buFont typeface="Courier New" panose="02070309020205020404" pitchFamily="49" charset="0"/>
              <a:buChar char="o"/>
              <a:defRPr sz="2399">
                <a:solidFill>
                  <a:schemeClr val="tx1"/>
                </a:solidFill>
                <a:latin typeface="+mn-lt"/>
                <a:ea typeface="Roboto" panose="02000000000000000000" pitchFamily="2" charset="0"/>
                <a:cs typeface="Roboto" panose="02000000000000000000" pitchFamily="2" charset="0"/>
              </a:defRPr>
            </a:lvl4pPr>
            <a:lvl5pPr marL="1645426" indent="-274238">
              <a:spcBef>
                <a:spcPts val="0"/>
              </a:spcBef>
              <a:spcAft>
                <a:spcPts val="1799"/>
              </a:spcAft>
              <a:buClr>
                <a:schemeClr val="bg1">
                  <a:lumMod val="50000"/>
                </a:schemeClr>
              </a:buClr>
              <a:buFont typeface="Arial" panose="020B0604020202020204" pitchFamily="34" charset="0"/>
              <a:buChar char="•"/>
              <a:defRPr sz="2399">
                <a:solidFill>
                  <a:schemeClr val="tx1"/>
                </a:solidFill>
                <a:latin typeface="+mn-lt"/>
                <a:ea typeface="Roboto" panose="02000000000000000000" pitchFamily="2" charset="0"/>
                <a:cs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3">
            <a:extLst>
              <a:ext uri="{FF2B5EF4-FFF2-40B4-BE49-F238E27FC236}">
                <a16:creationId xmlns:a16="http://schemas.microsoft.com/office/drawing/2014/main" id="{FED305A4-EB21-BB33-3602-B7D50B967B0D}"/>
              </a:ext>
            </a:extLst>
          </p:cNvPr>
          <p:cNvSpPr>
            <a:spLocks noGrp="1"/>
          </p:cNvSpPr>
          <p:nvPr>
            <p:ph type="pic" sz="quarter" idx="18"/>
          </p:nvPr>
        </p:nvSpPr>
        <p:spPr>
          <a:xfrm>
            <a:off x="127983" y="1188720"/>
            <a:ext cx="5850636" cy="5486400"/>
          </a:xfrm>
          <a:prstGeom prst="rect">
            <a:avLst/>
          </a:prstGeom>
          <a:ln w="38100">
            <a:noFill/>
          </a:ln>
        </p:spPr>
        <p:txBody>
          <a:bodyPr tIns="0"/>
          <a:lstStyle/>
          <a:p>
            <a:endParaRPr lang="en-US"/>
          </a:p>
        </p:txBody>
      </p:sp>
    </p:spTree>
    <p:custDataLst>
      <p:tags r:id="rId1"/>
    </p:custDataLst>
    <p:extLst>
      <p:ext uri="{BB962C8B-B14F-4D97-AF65-F5344CB8AC3E}">
        <p14:creationId xmlns:p14="http://schemas.microsoft.com/office/powerpoint/2010/main" val="2622430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05 Color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CD7AACB-6D83-7274-96F3-86B32C8D1A8D}"/>
              </a:ext>
            </a:extLst>
          </p:cNvPr>
          <p:cNvSpPr>
            <a:spLocks noGrp="1"/>
          </p:cNvSpPr>
          <p:nvPr>
            <p:ph type="pic" sz="quarter" idx="13"/>
          </p:nvPr>
        </p:nvSpPr>
        <p:spPr>
          <a:xfrm>
            <a:off x="7779616" y="1234440"/>
            <a:ext cx="4226378" cy="5486400"/>
          </a:xfrm>
          <a:prstGeom prst="rect">
            <a:avLst/>
          </a:prstGeom>
          <a:ln w="38100">
            <a:noFill/>
          </a:ln>
        </p:spPr>
        <p:txBody>
          <a:bodyPr tIns="0"/>
          <a:lstStyle/>
          <a:p>
            <a:endParaRPr lang="en-US"/>
          </a:p>
        </p:txBody>
      </p:sp>
      <p:sp>
        <p:nvSpPr>
          <p:cNvPr id="3" name="Title 2">
            <a:extLst>
              <a:ext uri="{FF2B5EF4-FFF2-40B4-BE49-F238E27FC236}">
                <a16:creationId xmlns:a16="http://schemas.microsoft.com/office/drawing/2014/main" id="{35570DE2-2E0E-A433-7F7F-D43635F28C89}"/>
              </a:ext>
            </a:extLst>
          </p:cNvPr>
          <p:cNvSpPr>
            <a:spLocks noGrp="1"/>
          </p:cNvSpPr>
          <p:nvPr>
            <p:ph type="title"/>
          </p:nvPr>
        </p:nvSpPr>
        <p:spPr/>
        <p:txBody>
          <a:bodyPr/>
          <a:lstStyle>
            <a:lvl1pPr algn="l">
              <a:defRPr/>
            </a:lvl1pPr>
          </a:lstStyle>
          <a:p>
            <a:r>
              <a:rPr lang="en-US"/>
              <a:t>Click to edit Master title style</a:t>
            </a:r>
          </a:p>
        </p:txBody>
      </p:sp>
      <p:sp>
        <p:nvSpPr>
          <p:cNvPr id="5" name="Slide Number Placeholder 5">
            <a:extLst>
              <a:ext uri="{FF2B5EF4-FFF2-40B4-BE49-F238E27FC236}">
                <a16:creationId xmlns:a16="http://schemas.microsoft.com/office/drawing/2014/main" id="{28189433-3ECA-B56F-6AF2-96552C543609}"/>
              </a:ext>
            </a:extLst>
          </p:cNvPr>
          <p:cNvSpPr>
            <a:spLocks noGrp="1"/>
          </p:cNvSpPr>
          <p:nvPr>
            <p:ph type="sldNum" sz="quarter" idx="4"/>
          </p:nvPr>
        </p:nvSpPr>
        <p:spPr>
          <a:xfrm>
            <a:off x="11668501" y="6675120"/>
            <a:ext cx="520323" cy="182880"/>
          </a:xfrm>
          <a:prstGeom prst="rect">
            <a:avLst/>
          </a:prstGeom>
        </p:spPr>
        <p:txBody>
          <a:bodyPr vert="horz" lIns="91440" tIns="45720" rIns="91440" bIns="45720" rtlCol="0" anchor="ctr"/>
          <a:lstStyle>
            <a:lvl1pPr algn="r">
              <a:defRPr sz="1200">
                <a:solidFill>
                  <a:schemeClr val="tx1">
                    <a:tint val="82000"/>
                  </a:schemeClr>
                </a:solidFill>
              </a:defRPr>
            </a:lvl1pPr>
          </a:lstStyle>
          <a:p>
            <a:fld id="{06AFD9A9-B0BB-4714-B457-F5E05677FEA0}" type="slidenum">
              <a:rPr lang="en-US" smtClean="0"/>
              <a:t>‹#›</a:t>
            </a:fld>
            <a:endParaRPr lang="en-US"/>
          </a:p>
        </p:txBody>
      </p:sp>
    </p:spTree>
    <p:custDataLst>
      <p:tags r:id="rId1"/>
    </p:custDataLst>
    <p:extLst>
      <p:ext uri="{BB962C8B-B14F-4D97-AF65-F5344CB8AC3E}">
        <p14:creationId xmlns:p14="http://schemas.microsoft.com/office/powerpoint/2010/main" val="1817660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05 Color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570DE2-2E0E-A433-7F7F-D43635F28C89}"/>
              </a:ext>
            </a:extLst>
          </p:cNvPr>
          <p:cNvSpPr>
            <a:spLocks noGrp="1"/>
          </p:cNvSpPr>
          <p:nvPr>
            <p:ph type="title"/>
          </p:nvPr>
        </p:nvSpPr>
        <p:spPr/>
        <p:txBody>
          <a:bodyPr/>
          <a:lstStyle>
            <a:lvl1pPr algn="l">
              <a:defRPr/>
            </a:lvl1pPr>
          </a:lstStyle>
          <a:p>
            <a:r>
              <a:rPr lang="en-US"/>
              <a:t>Click to edit Master title style</a:t>
            </a:r>
          </a:p>
        </p:txBody>
      </p:sp>
      <p:sp>
        <p:nvSpPr>
          <p:cNvPr id="5" name="Slide Number Placeholder 5">
            <a:extLst>
              <a:ext uri="{FF2B5EF4-FFF2-40B4-BE49-F238E27FC236}">
                <a16:creationId xmlns:a16="http://schemas.microsoft.com/office/drawing/2014/main" id="{28189433-3ECA-B56F-6AF2-96552C543609}"/>
              </a:ext>
            </a:extLst>
          </p:cNvPr>
          <p:cNvSpPr>
            <a:spLocks noGrp="1"/>
          </p:cNvSpPr>
          <p:nvPr>
            <p:ph type="sldNum" sz="quarter" idx="4"/>
          </p:nvPr>
        </p:nvSpPr>
        <p:spPr>
          <a:xfrm>
            <a:off x="11668501" y="6675120"/>
            <a:ext cx="520323" cy="182880"/>
          </a:xfrm>
          <a:prstGeom prst="rect">
            <a:avLst/>
          </a:prstGeom>
        </p:spPr>
        <p:txBody>
          <a:bodyPr vert="horz" lIns="91440" tIns="45720" rIns="91440" bIns="45720" rtlCol="0" anchor="ctr"/>
          <a:lstStyle>
            <a:lvl1pPr algn="r">
              <a:defRPr sz="1200">
                <a:solidFill>
                  <a:schemeClr val="tx1">
                    <a:tint val="82000"/>
                  </a:schemeClr>
                </a:solidFill>
              </a:defRPr>
            </a:lvl1pPr>
          </a:lstStyle>
          <a:p>
            <a:fld id="{06AFD9A9-B0BB-4714-B457-F5E05677FEA0}" type="slidenum">
              <a:rPr lang="en-US" smtClean="0"/>
              <a:t>‹#›</a:t>
            </a:fld>
            <a:endParaRPr lang="en-US"/>
          </a:p>
        </p:txBody>
      </p:sp>
    </p:spTree>
    <p:custDataLst>
      <p:tags r:id="rId1"/>
    </p:custDataLst>
    <p:extLst>
      <p:ext uri="{BB962C8B-B14F-4D97-AF65-F5344CB8AC3E}">
        <p14:creationId xmlns:p14="http://schemas.microsoft.com/office/powerpoint/2010/main" val="72856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99" b="1" i="0">
                <a:solidFill>
                  <a:schemeClr val="bg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5911AB5-AC7A-499D-981E-871A99FFAFE5}" type="datetime1">
              <a:rPr lang="en-US" smtClean="0"/>
              <a:t>3/30/2026</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089">
              <a:lnSpc>
                <a:spcPts val="1240"/>
              </a:lnSpc>
            </a:pPr>
            <a:fld id="{81D60167-4931-47E6-BA6A-407CBD079E47}" type="slidenum">
              <a:rPr lang="en-US" smtClean="0"/>
              <a:pPr marL="38089">
                <a:lnSpc>
                  <a:spcPts val="1240"/>
                </a:lnSpc>
              </a:pPr>
              <a:t>‹#›</a:t>
            </a:fld>
            <a:endParaRPr lang="en-US"/>
          </a:p>
        </p:txBody>
      </p:sp>
    </p:spTree>
    <p:extLst>
      <p:ext uri="{BB962C8B-B14F-4D97-AF65-F5344CB8AC3E}">
        <p14:creationId xmlns:p14="http://schemas.microsoft.com/office/powerpoint/2010/main" val="3186753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89A211E-6BA6-4A6D-A87F-EA1A8E1510FA}" type="datetime1">
              <a:rPr lang="en-US" smtClean="0"/>
              <a:t>3/30/2026</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089">
              <a:lnSpc>
                <a:spcPts val="1240"/>
              </a:lnSpc>
            </a:pPr>
            <a:fld id="{81D60167-4931-47E6-BA6A-407CBD079E47}" type="slidenum">
              <a:rPr lang="en-US" smtClean="0"/>
              <a:pPr marL="38089">
                <a:lnSpc>
                  <a:spcPts val="1240"/>
                </a:lnSpc>
              </a:pPr>
              <a:t>‹#›</a:t>
            </a:fld>
            <a:endParaRPr lang="en-US"/>
          </a:p>
        </p:txBody>
      </p:sp>
    </p:spTree>
    <p:extLst>
      <p:ext uri="{BB962C8B-B14F-4D97-AF65-F5344CB8AC3E}">
        <p14:creationId xmlns:p14="http://schemas.microsoft.com/office/powerpoint/2010/main" val="1689217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858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03412" y="1721504"/>
            <a:ext cx="5592602" cy="497258"/>
          </a:xfrm>
        </p:spPr>
        <p:txBody>
          <a:bodyPr anchor="t"/>
          <a:lstStyle>
            <a:lvl1pPr marL="0" indent="0">
              <a:buNone/>
              <a:defRPr sz="2399" b="1" i="0">
                <a:solidFill>
                  <a:srgbClr val="005D83"/>
                </a:solidFill>
                <a:latin typeface="Arial Narrow" panose="020B0604020202020204" pitchFamily="34" charset="0"/>
                <a:cs typeface="Arial Narrow" panose="020B0604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0592" y="1721504"/>
            <a:ext cx="5592601" cy="497258"/>
          </a:xfrm>
        </p:spPr>
        <p:txBody>
          <a:bodyPr anchor="t"/>
          <a:lstStyle>
            <a:lvl1pPr marL="0" indent="0">
              <a:buNone/>
              <a:defRPr sz="2399" b="1" i="0">
                <a:solidFill>
                  <a:srgbClr val="005D83"/>
                </a:solidFill>
                <a:latin typeface="Arial Narrow" panose="020B0604020202020204" pitchFamily="34" charset="0"/>
                <a:cs typeface="Arial Narrow" panose="020B0604020202020204" pitchFamily="34"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8F5BBA61-1E46-D746-8136-2A9FC0DD175F}"/>
              </a:ext>
            </a:extLst>
          </p:cNvPr>
          <p:cNvSpPr>
            <a:spLocks noGrp="1"/>
          </p:cNvSpPr>
          <p:nvPr>
            <p:ph idx="10"/>
          </p:nvPr>
        </p:nvSpPr>
        <p:spPr>
          <a:xfrm>
            <a:off x="404949" y="2339788"/>
            <a:ext cx="5591065" cy="3433995"/>
          </a:xfrm>
        </p:spPr>
        <p:txBody>
          <a:bodyPr/>
          <a:lstStyle>
            <a:lvl1pPr>
              <a:buClr>
                <a:srgbClr val="005D83"/>
              </a:buClr>
              <a:defRPr/>
            </a:lvl1pPr>
            <a:lvl2pPr>
              <a:buClr>
                <a:srgbClr val="005D83"/>
              </a:buClr>
              <a:defRPr/>
            </a:lvl2pPr>
            <a:lvl3pPr>
              <a:buClr>
                <a:srgbClr val="005D83"/>
              </a:buClr>
              <a:defRPr/>
            </a:lvl3pPr>
            <a:lvl4pPr>
              <a:buClr>
                <a:srgbClr val="005D83"/>
              </a:buClr>
              <a:defRPr/>
            </a:lvl4pPr>
            <a:lvl5pPr>
              <a:buClr>
                <a:srgbClr val="005D8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7A6AD387-AE52-A14C-8ECD-CCCF266593EA}"/>
              </a:ext>
            </a:extLst>
          </p:cNvPr>
          <p:cNvSpPr>
            <a:spLocks noGrp="1"/>
          </p:cNvSpPr>
          <p:nvPr>
            <p:ph type="title" hasCustomPrompt="1"/>
          </p:nvPr>
        </p:nvSpPr>
        <p:spPr>
          <a:xfrm>
            <a:off x="404949" y="802479"/>
            <a:ext cx="11378927" cy="582567"/>
          </a:xfrm>
        </p:spPr>
        <p:txBody>
          <a:bodyPr>
            <a:normAutofit/>
          </a:bodyPr>
          <a:lstStyle>
            <a:lvl1pPr>
              <a:defRPr sz="3200" b="1" i="0">
                <a:solidFill>
                  <a:srgbClr val="005D83"/>
                </a:solidFill>
                <a:latin typeface="Arial Narrow" panose="020B0604020202020204" pitchFamily="34" charset="0"/>
                <a:cs typeface="Arial Narrow" panose="020B0604020202020204" pitchFamily="34" charset="0"/>
              </a:defRPr>
            </a:lvl1pPr>
          </a:lstStyle>
          <a:p>
            <a:r>
              <a:rPr lang="en-US"/>
              <a:t>CLICK TO EDIT MASTER TITLE STYLE</a:t>
            </a:r>
          </a:p>
        </p:txBody>
      </p:sp>
      <p:cxnSp>
        <p:nvCxnSpPr>
          <p:cNvPr id="12" name="Straight Connector 11">
            <a:extLst>
              <a:ext uri="{FF2B5EF4-FFF2-40B4-BE49-F238E27FC236}">
                <a16:creationId xmlns:a16="http://schemas.microsoft.com/office/drawing/2014/main" id="{D5E36C91-2D0F-584D-BD9E-4574A4E986BE}"/>
              </a:ext>
            </a:extLst>
          </p:cNvPr>
          <p:cNvCxnSpPr/>
          <p:nvPr userDrawn="1"/>
        </p:nvCxnSpPr>
        <p:spPr>
          <a:xfrm>
            <a:off x="404949" y="1385047"/>
            <a:ext cx="11378927" cy="0"/>
          </a:xfrm>
          <a:prstGeom prst="line">
            <a:avLst/>
          </a:prstGeom>
          <a:ln w="50800">
            <a:solidFill>
              <a:srgbClr val="90BDCB"/>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855D1585-7B61-844E-A1B7-CBAB7733C08F}"/>
              </a:ext>
            </a:extLst>
          </p:cNvPr>
          <p:cNvSpPr>
            <a:spLocks noGrp="1"/>
          </p:cNvSpPr>
          <p:nvPr>
            <p:ph idx="11"/>
          </p:nvPr>
        </p:nvSpPr>
        <p:spPr>
          <a:xfrm>
            <a:off x="6173737" y="2339788"/>
            <a:ext cx="5591065" cy="3433995"/>
          </a:xfrm>
        </p:spPr>
        <p:txBody>
          <a:bodyPr/>
          <a:lstStyle>
            <a:lvl1pPr>
              <a:buClr>
                <a:srgbClr val="005D83"/>
              </a:buClr>
              <a:defRPr/>
            </a:lvl1pPr>
            <a:lvl2pPr>
              <a:buClr>
                <a:srgbClr val="005D83"/>
              </a:buClr>
              <a:defRPr/>
            </a:lvl2pPr>
            <a:lvl3pPr>
              <a:buClr>
                <a:srgbClr val="005D83"/>
              </a:buClr>
              <a:defRPr/>
            </a:lvl3pPr>
            <a:lvl4pPr>
              <a:buClr>
                <a:srgbClr val="005D83"/>
              </a:buClr>
              <a:defRPr/>
            </a:lvl4pPr>
            <a:lvl5pPr>
              <a:buClr>
                <a:srgbClr val="005D8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DC21E5C-EFF6-7132-D598-1609ACE53341}"/>
              </a:ext>
            </a:extLst>
          </p:cNvPr>
          <p:cNvSpPr>
            <a:spLocks noGrp="1"/>
          </p:cNvSpPr>
          <p:nvPr>
            <p:ph type="sldNum" sz="quarter" idx="4"/>
          </p:nvPr>
        </p:nvSpPr>
        <p:spPr>
          <a:xfrm>
            <a:off x="9099970" y="6224385"/>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073C7-C402-8D4A-93D6-B682CD6E37F9}" type="slidenum">
              <a:rPr lang="en-US" smtClean="0"/>
              <a:pPr/>
              <a:t>‹#›</a:t>
            </a:fld>
            <a:endParaRPr lang="en-US"/>
          </a:p>
        </p:txBody>
      </p:sp>
    </p:spTree>
    <p:extLst>
      <p:ext uri="{BB962C8B-B14F-4D97-AF65-F5344CB8AC3E}">
        <p14:creationId xmlns:p14="http://schemas.microsoft.com/office/powerpoint/2010/main" val="3663132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46EA16-3199-FC49-B522-6C7939CB70AA}"/>
              </a:ext>
            </a:extLst>
          </p:cNvPr>
          <p:cNvSpPr>
            <a:spLocks noGrp="1"/>
          </p:cNvSpPr>
          <p:nvPr>
            <p:ph type="title" hasCustomPrompt="1"/>
          </p:nvPr>
        </p:nvSpPr>
        <p:spPr>
          <a:xfrm>
            <a:off x="404949" y="802479"/>
            <a:ext cx="11378927" cy="582567"/>
          </a:xfrm>
        </p:spPr>
        <p:txBody>
          <a:bodyPr>
            <a:normAutofit/>
          </a:bodyPr>
          <a:lstStyle>
            <a:lvl1pPr>
              <a:defRPr sz="3200" b="1" i="0">
                <a:solidFill>
                  <a:srgbClr val="005D83"/>
                </a:solidFill>
                <a:latin typeface="Arial Narrow" panose="020B0604020202020204" pitchFamily="34" charset="0"/>
                <a:cs typeface="Arial Narrow" panose="020B0604020202020204"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8319D916-4B2D-4641-A4F3-D4C58453D61F}"/>
              </a:ext>
            </a:extLst>
          </p:cNvPr>
          <p:cNvCxnSpPr/>
          <p:nvPr userDrawn="1"/>
        </p:nvCxnSpPr>
        <p:spPr>
          <a:xfrm>
            <a:off x="404949" y="1385047"/>
            <a:ext cx="11378927" cy="0"/>
          </a:xfrm>
          <a:prstGeom prst="line">
            <a:avLst/>
          </a:prstGeom>
          <a:ln w="50800">
            <a:solidFill>
              <a:srgbClr val="90BDCB"/>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1F6DD14-98EB-CD44-8C15-245EAA559ADE}"/>
              </a:ext>
            </a:extLst>
          </p:cNvPr>
          <p:cNvSpPr>
            <a:spLocks noGrp="1"/>
          </p:cNvSpPr>
          <p:nvPr>
            <p:ph idx="10"/>
          </p:nvPr>
        </p:nvSpPr>
        <p:spPr>
          <a:xfrm>
            <a:off x="404950" y="1590674"/>
            <a:ext cx="3736744" cy="4272219"/>
          </a:xfrm>
        </p:spPr>
        <p:txBody>
          <a:bodyPr/>
          <a:lstStyle>
            <a:lvl1pPr>
              <a:buClr>
                <a:srgbClr val="005D83"/>
              </a:buClr>
              <a:defRPr/>
            </a:lvl1pPr>
            <a:lvl2pPr>
              <a:buClr>
                <a:srgbClr val="005D83"/>
              </a:buClr>
              <a:defRPr/>
            </a:lvl2pPr>
            <a:lvl3pPr>
              <a:buClr>
                <a:srgbClr val="005D83"/>
              </a:buClr>
              <a:defRPr/>
            </a:lvl3pPr>
            <a:lvl4pPr>
              <a:buClr>
                <a:srgbClr val="005D83"/>
              </a:buClr>
              <a:defRPr/>
            </a:lvl4pPr>
            <a:lvl5pPr>
              <a:buClr>
                <a:srgbClr val="005D8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635D5EA-3647-E046-9ABA-A8E11A99C345}"/>
              </a:ext>
            </a:extLst>
          </p:cNvPr>
          <p:cNvSpPr>
            <a:spLocks noGrp="1"/>
          </p:cNvSpPr>
          <p:nvPr>
            <p:ph idx="11"/>
          </p:nvPr>
        </p:nvSpPr>
        <p:spPr>
          <a:xfrm>
            <a:off x="4424082" y="1590674"/>
            <a:ext cx="7359793" cy="4272219"/>
          </a:xfrm>
        </p:spPr>
        <p:txBody>
          <a:bodyPr/>
          <a:lstStyle>
            <a:lvl1pPr>
              <a:buClr>
                <a:srgbClr val="005D83"/>
              </a:buClr>
              <a:defRPr/>
            </a:lvl1pPr>
            <a:lvl2pPr>
              <a:buClr>
                <a:srgbClr val="005D83"/>
              </a:buClr>
              <a:defRPr/>
            </a:lvl2pPr>
            <a:lvl3pPr>
              <a:buClr>
                <a:srgbClr val="005D83"/>
              </a:buClr>
              <a:defRPr/>
            </a:lvl3pPr>
            <a:lvl4pPr>
              <a:buClr>
                <a:srgbClr val="005D83"/>
              </a:buClr>
              <a:defRPr/>
            </a:lvl4pPr>
            <a:lvl5pPr>
              <a:buClr>
                <a:srgbClr val="005D8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3053FD2E-3358-11BA-052E-53AC47E409E3}"/>
              </a:ext>
            </a:extLst>
          </p:cNvPr>
          <p:cNvSpPr>
            <a:spLocks noGrp="1"/>
          </p:cNvSpPr>
          <p:nvPr>
            <p:ph type="sldNum" sz="quarter" idx="4"/>
          </p:nvPr>
        </p:nvSpPr>
        <p:spPr>
          <a:xfrm>
            <a:off x="9099970" y="6224385"/>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073C7-C402-8D4A-93D6-B682CD6E37F9}" type="slidenum">
              <a:rPr lang="en-US" smtClean="0"/>
              <a:pPr/>
              <a:t>‹#›</a:t>
            </a:fld>
            <a:endParaRPr lang="en-US"/>
          </a:p>
        </p:txBody>
      </p:sp>
    </p:spTree>
    <p:extLst>
      <p:ext uri="{BB962C8B-B14F-4D97-AF65-F5344CB8AC3E}">
        <p14:creationId xmlns:p14="http://schemas.microsoft.com/office/powerpoint/2010/main" val="848819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8DD8D7A-7CA4-3242-94F2-2EFBDB47F549}"/>
              </a:ext>
            </a:extLst>
          </p:cNvPr>
          <p:cNvSpPr>
            <a:spLocks noGrp="1"/>
          </p:cNvSpPr>
          <p:nvPr>
            <p:ph idx="1"/>
          </p:nvPr>
        </p:nvSpPr>
        <p:spPr>
          <a:xfrm>
            <a:off x="404949" y="739588"/>
            <a:ext cx="11378927" cy="5034195"/>
          </a:xfrm>
        </p:spPr>
        <p:txBody>
          <a:bodyPr/>
          <a:lstStyle>
            <a:lvl1pPr>
              <a:buClr>
                <a:srgbClr val="005D83"/>
              </a:buClr>
              <a:defRPr/>
            </a:lvl1pPr>
            <a:lvl2pPr>
              <a:buClr>
                <a:srgbClr val="005D83"/>
              </a:buClr>
              <a:defRPr/>
            </a:lvl2pPr>
            <a:lvl3pPr>
              <a:buClr>
                <a:srgbClr val="005D83"/>
              </a:buClr>
              <a:defRPr/>
            </a:lvl3pPr>
            <a:lvl4pPr>
              <a:buClr>
                <a:srgbClr val="005D83"/>
              </a:buClr>
              <a:defRPr/>
            </a:lvl4pPr>
            <a:lvl5pPr>
              <a:buClr>
                <a:srgbClr val="005D8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9963478-9EFC-AB74-D27C-9786429742C9}"/>
              </a:ext>
            </a:extLst>
          </p:cNvPr>
          <p:cNvSpPr>
            <a:spLocks noGrp="1"/>
          </p:cNvSpPr>
          <p:nvPr>
            <p:ph type="sldNum" sz="quarter" idx="4"/>
          </p:nvPr>
        </p:nvSpPr>
        <p:spPr>
          <a:xfrm>
            <a:off x="9099970" y="6224385"/>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073C7-C402-8D4A-93D6-B682CD6E37F9}" type="slidenum">
              <a:rPr lang="en-US" smtClean="0"/>
              <a:pPr/>
              <a:t>‹#›</a:t>
            </a:fld>
            <a:endParaRPr lang="en-US"/>
          </a:p>
        </p:txBody>
      </p:sp>
    </p:spTree>
    <p:extLst>
      <p:ext uri="{BB962C8B-B14F-4D97-AF65-F5344CB8AC3E}">
        <p14:creationId xmlns:p14="http://schemas.microsoft.com/office/powerpoint/2010/main" val="4169572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21" Type="http://schemas.openxmlformats.org/officeDocument/2006/relationships/image" Target="../media/image8.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microsoft.com/office/2007/relationships/hdphoto" Target="../media/hdphoto1.wdp"/><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10.gif"/><Relationship Id="rId10" Type="http://schemas.openxmlformats.org/officeDocument/2006/relationships/slideLayout" Target="../slideLayouts/slideLayout28.xml"/><Relationship Id="rId19"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2" cstate="email">
            <a:extLst>
              <a:ext uri="{28A0092B-C50C-407E-A947-70E740481C1C}">
                <a14:useLocalDpi xmlns:a14="http://schemas.microsoft.com/office/drawing/2010/main"/>
              </a:ext>
            </a:extLst>
          </a:blip>
          <a:stretch>
            <a:fillRect/>
          </a:stretch>
        </p:blipFill>
        <p:spPr>
          <a:xfrm>
            <a:off x="5333" y="3811"/>
            <a:ext cx="12178147" cy="6850379"/>
          </a:xfrm>
          <a:prstGeom prst="rect">
            <a:avLst/>
          </a:prstGeom>
        </p:spPr>
      </p:pic>
      <p:sp>
        <p:nvSpPr>
          <p:cNvPr id="2" name="Holder 2"/>
          <p:cNvSpPr>
            <a:spLocks noGrp="1"/>
          </p:cNvSpPr>
          <p:nvPr>
            <p:ph type="title"/>
          </p:nvPr>
        </p:nvSpPr>
        <p:spPr>
          <a:xfrm>
            <a:off x="5324992" y="0"/>
            <a:ext cx="6862562" cy="492443"/>
          </a:xfrm>
          <a:prstGeom prst="rect">
            <a:avLst/>
          </a:prstGeom>
        </p:spPr>
        <p:txBody>
          <a:bodyPr wrap="square" lIns="0" tIns="0" rIns="0" bIns="0">
            <a:spAutoFit/>
          </a:bodyPr>
          <a:lstStyle>
            <a:lvl1pPr>
              <a:defRPr sz="3200" b="1" i="0">
                <a:solidFill>
                  <a:schemeClr val="bg1"/>
                </a:solidFill>
                <a:latin typeface="Arial Narrow"/>
                <a:cs typeface="Arial Narrow"/>
              </a:defRPr>
            </a:lvl1pPr>
          </a:lstStyle>
          <a:p>
            <a:endParaRPr/>
          </a:p>
        </p:txBody>
      </p:sp>
      <p:sp>
        <p:nvSpPr>
          <p:cNvPr id="3" name="Holder 3"/>
          <p:cNvSpPr>
            <a:spLocks noGrp="1"/>
          </p:cNvSpPr>
          <p:nvPr>
            <p:ph type="body" idx="1"/>
          </p:nvPr>
        </p:nvSpPr>
        <p:spPr>
          <a:xfrm>
            <a:off x="1471478" y="1435737"/>
            <a:ext cx="9245869" cy="430887"/>
          </a:xfrm>
          <a:prstGeom prst="rect">
            <a:avLst/>
          </a:prstGeom>
        </p:spPr>
        <p:txBody>
          <a:bodyPr wrap="square" lIns="0" tIns="0" rIns="0" bIns="0">
            <a:spAutoFit/>
          </a:bodyPr>
          <a:lstStyle>
            <a:lvl1pPr>
              <a:defRPr sz="2800" b="1" i="0">
                <a:solidFill>
                  <a:srgbClr val="333333"/>
                </a:solidFill>
                <a:latin typeface="Calibri"/>
                <a:cs typeface="Calibri"/>
              </a:defRPr>
            </a:lvl1pPr>
          </a:lstStyle>
          <a:p>
            <a:endParaRPr/>
          </a:p>
        </p:txBody>
      </p:sp>
      <p:sp>
        <p:nvSpPr>
          <p:cNvPr id="4" name="Holder 4"/>
          <p:cNvSpPr>
            <a:spLocks noGrp="1"/>
          </p:cNvSpPr>
          <p:nvPr>
            <p:ph type="ftr" sz="quarter" idx="5"/>
          </p:nvPr>
        </p:nvSpPr>
        <p:spPr>
          <a:xfrm>
            <a:off x="4144201" y="6377940"/>
            <a:ext cx="390042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441" y="6377940"/>
            <a:ext cx="2803430" cy="276999"/>
          </a:xfrm>
          <a:prstGeom prst="rect">
            <a:avLst/>
          </a:prstGeom>
        </p:spPr>
        <p:txBody>
          <a:bodyPr wrap="square" lIns="0" tIns="0" rIns="0" bIns="0">
            <a:spAutoFit/>
          </a:bodyPr>
          <a:lstStyle>
            <a:lvl1pPr algn="l">
              <a:defRPr>
                <a:solidFill>
                  <a:schemeClr val="tx1">
                    <a:tint val="75000"/>
                  </a:schemeClr>
                </a:solidFill>
              </a:defRPr>
            </a:lvl1pPr>
          </a:lstStyle>
          <a:p>
            <a:fld id="{C8AB1D58-694A-47F7-96F1-4EBAA532AD7E}" type="datetime1">
              <a:rPr lang="en-US" smtClean="0"/>
              <a:t>3/30/2026</a:t>
            </a:fld>
            <a:endParaRPr lang="en-US"/>
          </a:p>
        </p:txBody>
      </p:sp>
      <p:sp>
        <p:nvSpPr>
          <p:cNvPr id="6" name="Holder 6"/>
          <p:cNvSpPr>
            <a:spLocks noGrp="1"/>
          </p:cNvSpPr>
          <p:nvPr>
            <p:ph type="sldNum" sz="quarter" idx="7"/>
          </p:nvPr>
        </p:nvSpPr>
        <p:spPr>
          <a:xfrm>
            <a:off x="11902388" y="6462966"/>
            <a:ext cx="243141" cy="153888"/>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38089">
              <a:lnSpc>
                <a:spcPts val="1240"/>
              </a:lnSpc>
            </a:pPr>
            <a:fld id="{81D60167-4931-47E6-BA6A-407CBD079E47}" type="slidenum">
              <a:rPr lang="en-US" smtClean="0"/>
              <a:pPr marL="38089">
                <a:lnSpc>
                  <a:spcPts val="1240"/>
                </a:lnSpc>
              </a:pPr>
              <a:t>‹#›</a:t>
            </a:fld>
            <a:endParaRPr lang="en-US"/>
          </a:p>
        </p:txBody>
      </p:sp>
    </p:spTree>
    <p:extLst>
      <p:ext uri="{BB962C8B-B14F-4D97-AF65-F5344CB8AC3E}">
        <p14:creationId xmlns:p14="http://schemas.microsoft.com/office/powerpoint/2010/main" val="30519300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79" r:id="rId6"/>
    <p:sldLayoutId id="2147483681" r:id="rId7"/>
    <p:sldLayoutId id="2147483684" r:id="rId8"/>
    <p:sldLayoutId id="2147483683" r:id="rId9"/>
    <p:sldLayoutId id="2147483686"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defRPr>
          <a:latin typeface="+mj-lt"/>
          <a:ea typeface="+mj-ea"/>
          <a:cs typeface="+mj-cs"/>
        </a:defRPr>
      </a:lvl1pPr>
    </p:titleStyle>
    <p:bodyStyle>
      <a:lvl1pPr marL="0">
        <a:defRPr>
          <a:latin typeface="+mn-lt"/>
          <a:ea typeface="+mn-ea"/>
          <a:cs typeface="+mn-cs"/>
        </a:defRPr>
      </a:lvl1pPr>
      <a:lvl2pPr marL="457063">
        <a:defRPr>
          <a:latin typeface="+mn-lt"/>
          <a:ea typeface="+mn-ea"/>
          <a:cs typeface="+mn-cs"/>
        </a:defRPr>
      </a:lvl2pPr>
      <a:lvl3pPr marL="914126">
        <a:defRPr>
          <a:latin typeface="+mn-lt"/>
          <a:ea typeface="+mn-ea"/>
          <a:cs typeface="+mn-cs"/>
        </a:defRPr>
      </a:lvl3pPr>
      <a:lvl4pPr marL="1371189">
        <a:defRPr>
          <a:latin typeface="+mn-lt"/>
          <a:ea typeface="+mn-ea"/>
          <a:cs typeface="+mn-cs"/>
        </a:defRPr>
      </a:lvl4pPr>
      <a:lvl5pPr marL="1828251">
        <a:defRPr>
          <a:latin typeface="+mn-lt"/>
          <a:ea typeface="+mn-ea"/>
          <a:cs typeface="+mn-cs"/>
        </a:defRPr>
      </a:lvl5pPr>
      <a:lvl6pPr marL="2285314">
        <a:defRPr>
          <a:latin typeface="+mn-lt"/>
          <a:ea typeface="+mn-ea"/>
          <a:cs typeface="+mn-cs"/>
        </a:defRPr>
      </a:lvl6pPr>
      <a:lvl7pPr marL="2742377">
        <a:defRPr>
          <a:latin typeface="+mn-lt"/>
          <a:ea typeface="+mn-ea"/>
          <a:cs typeface="+mn-cs"/>
        </a:defRPr>
      </a:lvl7pPr>
      <a:lvl8pPr marL="3199440">
        <a:defRPr>
          <a:latin typeface="+mn-lt"/>
          <a:ea typeface="+mn-ea"/>
          <a:cs typeface="+mn-cs"/>
        </a:defRPr>
      </a:lvl8pPr>
      <a:lvl9pPr marL="3656503">
        <a:defRPr>
          <a:latin typeface="+mn-lt"/>
          <a:ea typeface="+mn-ea"/>
          <a:cs typeface="+mn-cs"/>
        </a:defRPr>
      </a:lvl9pPr>
    </p:bodyStyle>
    <p:otherStyle>
      <a:lvl1pPr marL="0">
        <a:defRPr>
          <a:latin typeface="+mn-lt"/>
          <a:ea typeface="+mn-ea"/>
          <a:cs typeface="+mn-cs"/>
        </a:defRPr>
      </a:lvl1pPr>
      <a:lvl2pPr marL="457063">
        <a:defRPr>
          <a:latin typeface="+mn-lt"/>
          <a:ea typeface="+mn-ea"/>
          <a:cs typeface="+mn-cs"/>
        </a:defRPr>
      </a:lvl2pPr>
      <a:lvl3pPr marL="914126">
        <a:defRPr>
          <a:latin typeface="+mn-lt"/>
          <a:ea typeface="+mn-ea"/>
          <a:cs typeface="+mn-cs"/>
        </a:defRPr>
      </a:lvl3pPr>
      <a:lvl4pPr marL="1371189">
        <a:defRPr>
          <a:latin typeface="+mn-lt"/>
          <a:ea typeface="+mn-ea"/>
          <a:cs typeface="+mn-cs"/>
        </a:defRPr>
      </a:lvl4pPr>
      <a:lvl5pPr marL="1828251">
        <a:defRPr>
          <a:latin typeface="+mn-lt"/>
          <a:ea typeface="+mn-ea"/>
          <a:cs typeface="+mn-cs"/>
        </a:defRPr>
      </a:lvl5pPr>
      <a:lvl6pPr marL="2285314">
        <a:defRPr>
          <a:latin typeface="+mn-lt"/>
          <a:ea typeface="+mn-ea"/>
          <a:cs typeface="+mn-cs"/>
        </a:defRPr>
      </a:lvl6pPr>
      <a:lvl7pPr marL="2742377">
        <a:defRPr>
          <a:latin typeface="+mn-lt"/>
          <a:ea typeface="+mn-ea"/>
          <a:cs typeface="+mn-cs"/>
        </a:defRPr>
      </a:lvl7pPr>
      <a:lvl8pPr marL="3199440">
        <a:defRPr>
          <a:latin typeface="+mn-lt"/>
          <a:ea typeface="+mn-ea"/>
          <a:cs typeface="+mn-cs"/>
        </a:defRPr>
      </a:lvl8pPr>
      <a:lvl9pPr marL="3656503">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DB7E4A-6514-34BE-4FD8-F164FAF2598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AD26A4-6A70-BD9D-B955-B7136B6D3843}"/>
              </a:ext>
            </a:extLst>
          </p:cNvPr>
          <p:cNvSpPr>
            <a:spLocks noGrp="1"/>
          </p:cNvSpPr>
          <p:nvPr>
            <p:ph type="body" idx="1"/>
          </p:nvPr>
        </p:nvSpPr>
        <p:spPr>
          <a:xfrm>
            <a:off x="837982" y="1825625"/>
            <a:ext cx="10512862" cy="39144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3143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126" rtl="0" eaLnBrk="1" latinLnBrk="0" hangingPunct="1">
        <a:lnSpc>
          <a:spcPct val="90000"/>
        </a:lnSpc>
        <a:spcBef>
          <a:spcPct val="0"/>
        </a:spcBef>
        <a:buNone/>
        <a:defRPr sz="4399" kern="1200">
          <a:solidFill>
            <a:schemeClr val="accent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1">
                <a:alpha val="0"/>
                <a:lumMod val="0"/>
                <a:lumOff val="100000"/>
              </a:schemeClr>
            </a:gs>
            <a:gs pos="100000">
              <a:schemeClr val="accent1">
                <a:lumMod val="45000"/>
                <a:lumOff val="55000"/>
              </a:schemeClr>
            </a:gs>
            <a:gs pos="100000">
              <a:schemeClr val="accent1">
                <a:lumMod val="45000"/>
                <a:lumOff val="55000"/>
                <a:alpha val="66000"/>
              </a:schemeClr>
            </a:gs>
            <a:gs pos="100000">
              <a:srgbClr val="5F7996">
                <a:alpha val="81000"/>
                <a:lumMod val="84000"/>
              </a:srgbClr>
            </a:gs>
          </a:gsLst>
          <a:lin ang="54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8077EA-B1CF-5948-AD56-57353ABDCE71}"/>
              </a:ext>
            </a:extLst>
          </p:cNvPr>
          <p:cNvPicPr>
            <a:picLocks noChangeAspect="1"/>
          </p:cNvPicPr>
          <p:nvPr userDrawn="1"/>
        </p:nvPicPr>
        <p:blipFill rotWithShape="1">
          <a:blip r:embed="rId19" cstate="email">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a:ext>
            </a:extLst>
          </a:blip>
          <a:srcRect t="-1" b="-1"/>
          <a:stretch/>
        </p:blipFill>
        <p:spPr>
          <a:xfrm>
            <a:off x="1" y="6185930"/>
            <a:ext cx="12188825" cy="728349"/>
          </a:xfrm>
          <a:prstGeom prst="rect">
            <a:avLst/>
          </a:prstGeom>
        </p:spPr>
      </p:pic>
      <p:sp>
        <p:nvSpPr>
          <p:cNvPr id="2" name="Title Placeholder 1"/>
          <p:cNvSpPr>
            <a:spLocks noGrp="1"/>
          </p:cNvSpPr>
          <p:nvPr>
            <p:ph type="title"/>
          </p:nvPr>
        </p:nvSpPr>
        <p:spPr>
          <a:xfrm>
            <a:off x="551241" y="0"/>
            <a:ext cx="11684976" cy="128021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21171" y="1196752"/>
            <a:ext cx="11460079" cy="48965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335273" y="6376244"/>
            <a:ext cx="863871" cy="293117"/>
          </a:xfrm>
          <a:prstGeom prst="rect">
            <a:avLst/>
          </a:prstGeom>
        </p:spPr>
        <p:txBody>
          <a:bodyPr vert="horz" lIns="91440" tIns="45720" rIns="91440" bIns="45720" rtlCol="0" anchor="ctr"/>
          <a:lstStyle>
            <a:lvl1pPr algn="l">
              <a:defRPr sz="1200" b="1">
                <a:solidFill>
                  <a:schemeClr val="bg1"/>
                </a:solidFill>
              </a:defRPr>
            </a:lvl1pPr>
          </a:lstStyle>
          <a:p>
            <a:fld id="{9446DE86-F6E0-43C3-BAE3-92147BB48443}" type="slidenum">
              <a:rPr lang="en-GB" smtClean="0"/>
              <a:pPr/>
              <a:t>‹#›</a:t>
            </a:fld>
            <a:endParaRPr lang="en-GB"/>
          </a:p>
        </p:txBody>
      </p:sp>
      <p:pic>
        <p:nvPicPr>
          <p:cNvPr id="27" name="Picture 26">
            <a:extLst>
              <a:ext uri="{FF2B5EF4-FFF2-40B4-BE49-F238E27FC236}">
                <a16:creationId xmlns:a16="http://schemas.microsoft.com/office/drawing/2014/main" id="{D1867995-9776-8848-B7F4-C800015DE3A7}"/>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7894144" y="6376243"/>
            <a:ext cx="1260783" cy="432048"/>
          </a:xfrm>
          <a:prstGeom prst="rect">
            <a:avLst/>
          </a:prstGeom>
        </p:spPr>
      </p:pic>
      <p:pic>
        <p:nvPicPr>
          <p:cNvPr id="8" name="Picture 7" descr="Text, email&#10;&#10;Description automatically generated">
            <a:extLst>
              <a:ext uri="{FF2B5EF4-FFF2-40B4-BE49-F238E27FC236}">
                <a16:creationId xmlns:a16="http://schemas.microsoft.com/office/drawing/2014/main" id="{C0AF37D0-7A4D-EE23-128E-D4E713E3DAB9}"/>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064738" y="6178126"/>
            <a:ext cx="2076772" cy="704607"/>
          </a:xfrm>
          <a:prstGeom prst="rect">
            <a:avLst/>
          </a:prstGeom>
        </p:spPr>
      </p:pic>
      <p:pic>
        <p:nvPicPr>
          <p:cNvPr id="10" name="Picture 9">
            <a:extLst>
              <a:ext uri="{FF2B5EF4-FFF2-40B4-BE49-F238E27FC236}">
                <a16:creationId xmlns:a16="http://schemas.microsoft.com/office/drawing/2014/main" id="{A550D3E9-9739-D7BE-E581-C35E43CC4FA9}"/>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9632802" y="6309320"/>
            <a:ext cx="459691" cy="461308"/>
          </a:xfrm>
          <a:prstGeom prst="rect">
            <a:avLst/>
          </a:prstGeom>
        </p:spPr>
      </p:pic>
    </p:spTree>
    <p:extLst>
      <p:ext uri="{BB962C8B-B14F-4D97-AF65-F5344CB8AC3E}">
        <p14:creationId xmlns:p14="http://schemas.microsoft.com/office/powerpoint/2010/main" val="17107399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8" r:id="rId12"/>
    <p:sldLayoutId id="2147483761" r:id="rId13"/>
    <p:sldLayoutId id="2147483762" r:id="rId14"/>
    <p:sldLayoutId id="2147483798" r:id="rId15"/>
    <p:sldLayoutId id="2147483799" r:id="rId16"/>
    <p:sldLayoutId id="2147483800"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126" rtl="0" eaLnBrk="1" latinLnBrk="0" hangingPunct="1">
        <a:lnSpc>
          <a:spcPts val="3599"/>
        </a:lnSpc>
        <a:spcBef>
          <a:spcPct val="0"/>
        </a:spcBef>
        <a:buNone/>
        <a:defRPr sz="3399" b="1" i="0" kern="1200">
          <a:ln>
            <a:noFill/>
          </a:ln>
          <a:solidFill>
            <a:srgbClr val="2F6377"/>
          </a:solidFill>
          <a:latin typeface="Arial Narrow" panose="020B0604020202020204" pitchFamily="34" charset="0"/>
          <a:ea typeface="Arial Narrow" panose="020B0604020202020204" pitchFamily="34" charset="0"/>
          <a:cs typeface="Arial Narrow" panose="020B0604020202020204" pitchFamily="34" charset="0"/>
        </a:defRPr>
      </a:lvl1pPr>
    </p:titleStyle>
    <p:bodyStyle>
      <a:lvl1pPr marL="228531" indent="-228531" algn="l" defTabSz="914126" rtl="0" eaLnBrk="1" latinLnBrk="0" hangingPunct="1">
        <a:lnSpc>
          <a:spcPts val="3159"/>
        </a:lnSpc>
        <a:spcBef>
          <a:spcPct val="20000"/>
        </a:spcBef>
        <a:spcAft>
          <a:spcPts val="1400"/>
        </a:spcAft>
        <a:buClr>
          <a:srgbClr val="2F6377"/>
        </a:buClr>
        <a:buSzPct val="65000"/>
        <a:buFont typeface="Wingdings" pitchFamily="2" charset="2"/>
        <a:buChar char="§"/>
        <a:tabLst/>
        <a:defRPr sz="2999" b="0" i="0" kern="1200">
          <a:solidFill>
            <a:schemeClr val="tx1"/>
          </a:solidFill>
          <a:latin typeface="Arial Narrow" panose="020B0604020202020204" pitchFamily="34" charset="0"/>
          <a:ea typeface="+mn-ea"/>
          <a:cs typeface="Arial Narrow" panose="020B0604020202020204" pitchFamily="34" charset="0"/>
        </a:defRPr>
      </a:lvl1pPr>
      <a:lvl2pPr marL="576090" indent="-282490" algn="l" defTabSz="914126" rtl="0" eaLnBrk="1" latinLnBrk="0" hangingPunct="1">
        <a:spcBef>
          <a:spcPct val="20000"/>
        </a:spcBef>
        <a:buClr>
          <a:srgbClr val="669900"/>
        </a:buClr>
        <a:buSzPct val="89000"/>
        <a:buFont typeface="Arial" pitchFamily="34" charset="0"/>
        <a:buChar char="–"/>
        <a:tabLst>
          <a:tab pos="450715" algn="l"/>
        </a:tabLst>
        <a:defRPr sz="2799" b="0" i="0" kern="1200">
          <a:solidFill>
            <a:schemeClr val="tx1"/>
          </a:solidFill>
          <a:latin typeface="Arial Narrow" panose="020B0604020202020204" pitchFamily="34" charset="0"/>
          <a:ea typeface="+mn-ea"/>
          <a:cs typeface="Arial Narrow" panose="020B0604020202020204" pitchFamily="34" charset="0"/>
        </a:defRPr>
      </a:lvl2pPr>
      <a:lvl3pPr marL="1037914" indent="-241228" algn="l" defTabSz="914126" rtl="0" eaLnBrk="1" latinLnBrk="0" hangingPunct="1">
        <a:spcBef>
          <a:spcPct val="20000"/>
        </a:spcBef>
        <a:buClr>
          <a:srgbClr val="C8D35D"/>
        </a:buClr>
        <a:buSzPct val="98000"/>
        <a:buFont typeface="Arial" pitchFamily="34" charset="0"/>
        <a:buChar char="•"/>
        <a:tabLst/>
        <a:defRPr sz="2399" b="0" i="0" kern="1200">
          <a:solidFill>
            <a:schemeClr val="tx1"/>
          </a:solidFill>
          <a:latin typeface="Arial Narrow" panose="020B0604020202020204" pitchFamily="34" charset="0"/>
          <a:ea typeface="+mn-ea"/>
          <a:cs typeface="Arial Narrow" panose="020B0604020202020204" pitchFamily="34" charset="0"/>
        </a:defRPr>
      </a:lvl3pPr>
      <a:lvl4pPr marL="1599720" indent="-228531" algn="l" defTabSz="914126" rtl="0" eaLnBrk="1" latinLnBrk="0" hangingPunct="1">
        <a:spcBef>
          <a:spcPct val="20000"/>
        </a:spcBef>
        <a:buFont typeface="Arial" pitchFamily="34" charset="0"/>
        <a:buChar char="–"/>
        <a:defRPr sz="1999" b="0" i="0" kern="1200">
          <a:solidFill>
            <a:schemeClr val="tx1"/>
          </a:solidFill>
          <a:latin typeface="Arial Narrow" panose="020B0604020202020204" pitchFamily="34" charset="0"/>
          <a:ea typeface="+mn-ea"/>
          <a:cs typeface="Arial Narrow" panose="020B0604020202020204" pitchFamily="34" charset="0"/>
        </a:defRPr>
      </a:lvl4pPr>
      <a:lvl5pPr marL="2056783" indent="-228531" algn="l" defTabSz="914126" rtl="0" eaLnBrk="1" latinLnBrk="0" hangingPunct="1">
        <a:spcBef>
          <a:spcPct val="20000"/>
        </a:spcBef>
        <a:buFont typeface="Arial" pitchFamily="34" charset="0"/>
        <a:buChar char="»"/>
        <a:defRPr sz="1999" b="0" i="0" kern="1200">
          <a:solidFill>
            <a:schemeClr val="tx1"/>
          </a:solidFill>
          <a:latin typeface="Arial Narrow" panose="020B0604020202020204" pitchFamily="34" charset="0"/>
          <a:ea typeface="+mn-ea"/>
          <a:cs typeface="Arial Narrow"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ags" Target="../tags/tag1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8.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tags" Target="../tags/tag19.xml"/><Relationship Id="rId5" Type="http://schemas.openxmlformats.org/officeDocument/2006/relationships/image" Target="../media/image35.jpeg"/><Relationship Id="rId4" Type="http://schemas.microsoft.com/office/2018/10/relationships/comments" Target="../comments/modernComment_773_FF4D076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xml"/><Relationship Id="rId1" Type="http://schemas.openxmlformats.org/officeDocument/2006/relationships/tags" Target="../tags/tag2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22.xml"/><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45.jpeg"/><Relationship Id="rId4" Type="http://schemas.openxmlformats.org/officeDocument/2006/relationships/image" Target="../media/image44.svg"/></Relationships>
</file>

<file path=ppt/slides/_rels/slide25.xml.rels><?xml version="1.0" encoding="UTF-8" standalone="yes"?>
<Relationships xmlns="http://schemas.openxmlformats.org/package/2006/relationships"><Relationship Id="rId3" Type="http://schemas.microsoft.com/office/2018/10/relationships/comments" Target="../comments/modernComment_100C_C6FD689.xml"/><Relationship Id="rId7"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46.jpeg"/><Relationship Id="rId5" Type="http://schemas.openxmlformats.org/officeDocument/2006/relationships/image" Target="../media/image4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48.png"/><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49.jpeg"/><Relationship Id="rId5" Type="http://schemas.openxmlformats.org/officeDocument/2006/relationships/hyperlink" Target="https://transops.s3.amazonaws.com/uploaded_files/2023-10/2023%20TTT%20-%20The%20Wolverines%20-%20Final%20Presentation.pdf" TargetMode="External"/><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51.png"/><Relationship Id="rId2" Type="http://schemas.microsoft.com/office/2007/relationships/media" Target="../media/media1.mp4"/><Relationship Id="rId1" Type="http://schemas.openxmlformats.org/officeDocument/2006/relationships/tags" Target="../tags/tag23.xml"/><Relationship Id="rId6" Type="http://schemas.microsoft.com/office/2018/10/relationships/comments" Target="../comments/modernComment_780_1F12B039.xml"/><Relationship Id="rId5" Type="http://schemas.openxmlformats.org/officeDocument/2006/relationships/notesSlide" Target="../notesSlides/notesSlide24.xml"/><Relationship Id="rId4"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mailto:Hoamy.Tran@dot.gov" TargetMode="External"/><Relationship Id="rId2" Type="http://schemas.openxmlformats.org/officeDocument/2006/relationships/hyperlink" Target="https://ops.fhwa.dot.gov/seits/" TargetMode="Externa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54.sv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6.sv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mailto:Hoamy.Tran@dot.gov" TargetMode="External"/><Relationship Id="rId7" Type="http://schemas.openxmlformats.org/officeDocument/2006/relationships/image" Target="../media/image18.jpeg"/><Relationship Id="rId12" Type="http://schemas.openxmlformats.org/officeDocument/2006/relationships/image" Target="../media/image62.jpeg"/><Relationship Id="rId2" Type="http://schemas.openxmlformats.org/officeDocument/2006/relationships/hyperlink" Target="https://transportationops.org/transportation-technology-tournament" TargetMode="External"/><Relationship Id="rId1" Type="http://schemas.openxmlformats.org/officeDocument/2006/relationships/slideLayout" Target="../slideLayouts/slideLayout19.xml"/><Relationship Id="rId6" Type="http://schemas.openxmlformats.org/officeDocument/2006/relationships/hyperlink" Target="mailto:AHopps@transportationops.org" TargetMode="External"/><Relationship Id="rId11" Type="http://schemas.openxmlformats.org/officeDocument/2006/relationships/image" Target="../media/image61.jpeg"/><Relationship Id="rId5" Type="http://schemas.openxmlformats.org/officeDocument/2006/relationships/hyperlink" Target="mailto:NRamfos@aashto.org" TargetMode="External"/><Relationship Id="rId10" Type="http://schemas.openxmlformats.org/officeDocument/2006/relationships/image" Target="../media/image60.jpeg"/><Relationship Id="rId4" Type="http://schemas.openxmlformats.org/officeDocument/2006/relationships/hyperlink" Target="mailto:John.Schneeberger@dot.gov" TargetMode="External"/><Relationship Id="rId9" Type="http://schemas.openxmlformats.org/officeDocument/2006/relationships/image" Target="../media/image5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hyperlink" Target="mailto:AHopps@transportationops.org" TargetMode="Externa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2.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1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D6AD6F-A2BF-049B-0707-FAD1F41104A7}"/>
              </a:ext>
            </a:extLst>
          </p:cNvPr>
          <p:cNvSpPr/>
          <p:nvPr/>
        </p:nvSpPr>
        <p:spPr>
          <a:xfrm>
            <a:off x="-1" y="893"/>
            <a:ext cx="12188825" cy="6856214"/>
          </a:xfrm>
          <a:prstGeom prst="rect">
            <a:avLst/>
          </a:prstGeom>
          <a:solidFill>
            <a:srgbClr val="0F3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25" name="Title 24">
            <a:extLst>
              <a:ext uri="{FF2B5EF4-FFF2-40B4-BE49-F238E27FC236}">
                <a16:creationId xmlns:a16="http://schemas.microsoft.com/office/drawing/2014/main" id="{B0FE1193-6575-5AB7-8B04-619FA3447235}"/>
              </a:ext>
            </a:extLst>
          </p:cNvPr>
          <p:cNvSpPr>
            <a:spLocks noGrp="1"/>
          </p:cNvSpPr>
          <p:nvPr>
            <p:ph type="title"/>
          </p:nvPr>
        </p:nvSpPr>
        <p:spPr>
          <a:xfrm>
            <a:off x="837981" y="1020719"/>
            <a:ext cx="10512862" cy="3194119"/>
          </a:xfrm>
        </p:spPr>
        <p:txBody>
          <a:bodyPr>
            <a:normAutofit/>
          </a:bodyPr>
          <a:lstStyle/>
          <a:p>
            <a:pPr algn="ctr"/>
            <a:r>
              <a:rPr lang="en-US" sz="5398" b="1">
                <a:solidFill>
                  <a:schemeClr val="bg1"/>
                </a:solidFill>
                <a:latin typeface="Arial" panose="020B0604020202020204" pitchFamily="34" charset="0"/>
                <a:cs typeface="Arial" panose="020B0604020202020204" pitchFamily="34" charset="0"/>
              </a:rPr>
              <a:t>2026</a:t>
            </a:r>
            <a:r>
              <a:rPr lang="en-US" sz="3599" b="1">
                <a:solidFill>
                  <a:schemeClr val="bg1"/>
                </a:solidFill>
                <a:latin typeface="Arial" panose="020B0604020202020204" pitchFamily="34" charset="0"/>
                <a:cs typeface="Arial" panose="020B0604020202020204" pitchFamily="34" charset="0"/>
              </a:rPr>
              <a:t> </a:t>
            </a:r>
            <a:br>
              <a:rPr lang="en-US" sz="3599" b="1">
                <a:solidFill>
                  <a:schemeClr val="bg1"/>
                </a:solidFill>
                <a:latin typeface="Arial" panose="020B0604020202020204" pitchFamily="34" charset="0"/>
                <a:cs typeface="Arial" panose="020B0604020202020204" pitchFamily="34" charset="0"/>
              </a:rPr>
            </a:br>
            <a:r>
              <a:rPr lang="en-US" sz="7398" b="1">
                <a:solidFill>
                  <a:schemeClr val="bg1"/>
                </a:solidFill>
                <a:latin typeface="Arial" panose="020B0604020202020204" pitchFamily="34" charset="0"/>
                <a:cs typeface="Arial" panose="020B0604020202020204" pitchFamily="34" charset="0"/>
              </a:rPr>
              <a:t>TRANSPORTATION </a:t>
            </a:r>
            <a:br>
              <a:rPr lang="en-US" sz="3599" b="1">
                <a:solidFill>
                  <a:schemeClr val="bg1"/>
                </a:solidFill>
                <a:latin typeface="Arial" panose="020B0604020202020204" pitchFamily="34" charset="0"/>
                <a:cs typeface="Arial" panose="020B0604020202020204" pitchFamily="34" charset="0"/>
              </a:rPr>
            </a:br>
            <a:r>
              <a:rPr lang="en-US" sz="4599" b="1">
                <a:solidFill>
                  <a:schemeClr val="bg1"/>
                </a:solidFill>
                <a:latin typeface="Arial" panose="020B0604020202020204" pitchFamily="34" charset="0"/>
                <a:cs typeface="Arial" panose="020B0604020202020204" pitchFamily="34" charset="0"/>
              </a:rPr>
              <a:t>TECHNOLOGY TOURNAMENT</a:t>
            </a:r>
          </a:p>
        </p:txBody>
      </p:sp>
      <p:pic>
        <p:nvPicPr>
          <p:cNvPr id="8" name="Picture 7">
            <a:extLst>
              <a:ext uri="{FF2B5EF4-FFF2-40B4-BE49-F238E27FC236}">
                <a16:creationId xmlns:a16="http://schemas.microsoft.com/office/drawing/2014/main" id="{DE05085F-0224-2756-EDAE-80E0D1C096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66409" y="4073005"/>
            <a:ext cx="3015540" cy="1022847"/>
          </a:xfrm>
          <a:prstGeom prst="rect">
            <a:avLst/>
          </a:prstGeom>
        </p:spPr>
      </p:pic>
      <p:cxnSp>
        <p:nvCxnSpPr>
          <p:cNvPr id="10" name="Straight Connector 9">
            <a:extLst>
              <a:ext uri="{FF2B5EF4-FFF2-40B4-BE49-F238E27FC236}">
                <a16:creationId xmlns:a16="http://schemas.microsoft.com/office/drawing/2014/main" id="{062350E9-CCC3-4781-144A-2F89A199DE02}"/>
              </a:ext>
            </a:extLst>
          </p:cNvPr>
          <p:cNvCxnSpPr/>
          <p:nvPr/>
        </p:nvCxnSpPr>
        <p:spPr>
          <a:xfrm>
            <a:off x="6094412" y="4214838"/>
            <a:ext cx="0" cy="7391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A9E8FD3-024D-1FA6-7649-72713C4A6B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9534" y="4214837"/>
            <a:ext cx="2264552" cy="778183"/>
          </a:xfrm>
          <a:prstGeom prst="rect">
            <a:avLst/>
          </a:prstGeom>
        </p:spPr>
      </p:pic>
      <p:sp>
        <p:nvSpPr>
          <p:cNvPr id="5" name="Star: 5 Points 4">
            <a:extLst>
              <a:ext uri="{FF2B5EF4-FFF2-40B4-BE49-F238E27FC236}">
                <a16:creationId xmlns:a16="http://schemas.microsoft.com/office/drawing/2014/main" id="{E3C92E24-1978-68EA-B02D-60CF79F75125}"/>
              </a:ext>
            </a:extLst>
          </p:cNvPr>
          <p:cNvSpPr/>
          <p:nvPr/>
        </p:nvSpPr>
        <p:spPr>
          <a:xfrm>
            <a:off x="4491811" y="1384245"/>
            <a:ext cx="639913" cy="639913"/>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6" name="Star: 5 Points 5">
            <a:extLst>
              <a:ext uri="{FF2B5EF4-FFF2-40B4-BE49-F238E27FC236}">
                <a16:creationId xmlns:a16="http://schemas.microsoft.com/office/drawing/2014/main" id="{4B504C44-FAF0-C8A6-9885-45D1424C7656}"/>
              </a:ext>
            </a:extLst>
          </p:cNvPr>
          <p:cNvSpPr/>
          <p:nvPr/>
        </p:nvSpPr>
        <p:spPr>
          <a:xfrm>
            <a:off x="7057102" y="1384245"/>
            <a:ext cx="639913" cy="639913"/>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7" name="TextBox 6">
            <a:extLst>
              <a:ext uri="{FF2B5EF4-FFF2-40B4-BE49-F238E27FC236}">
                <a16:creationId xmlns:a16="http://schemas.microsoft.com/office/drawing/2014/main" id="{D32B2ECB-9A76-89ED-A84E-6395566ECB0D}"/>
              </a:ext>
            </a:extLst>
          </p:cNvPr>
          <p:cNvSpPr txBox="1"/>
          <p:nvPr/>
        </p:nvSpPr>
        <p:spPr>
          <a:xfrm>
            <a:off x="163368" y="5253369"/>
            <a:ext cx="11699767" cy="954107"/>
          </a:xfrm>
          <a:prstGeom prst="rect">
            <a:avLst/>
          </a:prstGeom>
          <a:noFill/>
        </p:spPr>
        <p:txBody>
          <a:bodyPr wrap="square" rtlCol="0">
            <a:spAutoFit/>
          </a:bodyPr>
          <a:lstStyle/>
          <a:p>
            <a:pPr algn="ctr"/>
            <a:r>
              <a:rPr lang="en-US" sz="2800" i="1">
                <a:solidFill>
                  <a:schemeClr val="bg1"/>
                </a:solidFill>
                <a:latin typeface="Arial" panose="020B0604020202020204" pitchFamily="34" charset="0"/>
                <a:cs typeface="Arial" panose="020B0604020202020204" pitchFamily="34" charset="0"/>
              </a:rPr>
              <a:t>Where student teams work with public agencies to solve real-world transportation problems utilizing ITS solutions and approaches.</a:t>
            </a:r>
            <a:endParaRPr lang="en-US" i="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9622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B096B-52EF-ABB5-EFE3-4A2EFDC9CF6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43DA9F-C976-42BF-1912-00101DC93CCF}"/>
              </a:ext>
            </a:extLst>
          </p:cNvPr>
          <p:cNvSpPr>
            <a:spLocks noGrp="1"/>
          </p:cNvSpPr>
          <p:nvPr>
            <p:ph type="sldNum" sz="quarter" idx="12"/>
          </p:nvPr>
        </p:nvSpPr>
        <p:spPr/>
        <p:txBody>
          <a:bodyPr/>
          <a:lstStyle/>
          <a:p>
            <a:pPr defTabSz="914126"/>
            <a:fld id="{06AFD9A9-B0BB-4714-B457-F5E05677FEA0}" type="slidenum">
              <a:rPr lang="en-US">
                <a:solidFill>
                  <a:srgbClr val="0C0C0C">
                    <a:tint val="82000"/>
                  </a:srgbClr>
                </a:solidFill>
                <a:latin typeface="Franklin Gothic Book" panose="020B0503020102020204"/>
              </a:rPr>
              <a:pPr defTabSz="914126"/>
              <a:t>10</a:t>
            </a:fld>
            <a:endParaRPr lang="en-US">
              <a:solidFill>
                <a:srgbClr val="0C0C0C">
                  <a:tint val="82000"/>
                </a:srgbClr>
              </a:solidFill>
              <a:latin typeface="Franklin Gothic Book" panose="020B0503020102020204"/>
            </a:endParaRPr>
          </a:p>
        </p:txBody>
      </p:sp>
      <p:sp>
        <p:nvSpPr>
          <p:cNvPr id="3" name="Title 2">
            <a:extLst>
              <a:ext uri="{FF2B5EF4-FFF2-40B4-BE49-F238E27FC236}">
                <a16:creationId xmlns:a16="http://schemas.microsoft.com/office/drawing/2014/main" id="{AE2F06C5-7002-F546-1242-2B38296C6E80}"/>
              </a:ext>
            </a:extLst>
          </p:cNvPr>
          <p:cNvSpPr>
            <a:spLocks noGrp="1"/>
          </p:cNvSpPr>
          <p:nvPr>
            <p:ph type="title" idx="4294967295"/>
          </p:nvPr>
        </p:nvSpPr>
        <p:spPr>
          <a:xfrm>
            <a:off x="293554" y="216095"/>
            <a:ext cx="9872663" cy="731837"/>
          </a:xfrm>
        </p:spPr>
        <p:txBody>
          <a:bodyPr>
            <a:normAutofit/>
          </a:bodyPr>
          <a:lstStyle/>
          <a:p>
            <a:r>
              <a:rPr lang="en-US" sz="4000"/>
              <a:t>Systems Engineering Process V (“Vee”) Model</a:t>
            </a:r>
          </a:p>
        </p:txBody>
      </p:sp>
      <p:sp>
        <p:nvSpPr>
          <p:cNvPr id="2" name="TextBox 1">
            <a:extLst>
              <a:ext uri="{FF2B5EF4-FFF2-40B4-BE49-F238E27FC236}">
                <a16:creationId xmlns:a16="http://schemas.microsoft.com/office/drawing/2014/main" id="{50FCFD53-9C76-FAC8-EC0B-BFE1A1E032DB}"/>
              </a:ext>
            </a:extLst>
          </p:cNvPr>
          <p:cNvSpPr txBox="1"/>
          <p:nvPr/>
        </p:nvSpPr>
        <p:spPr>
          <a:xfrm>
            <a:off x="-310353" y="955242"/>
            <a:ext cx="4976247" cy="400110"/>
          </a:xfrm>
          <a:prstGeom prst="rect">
            <a:avLst/>
          </a:prstGeom>
          <a:noFill/>
        </p:spPr>
        <p:txBody>
          <a:bodyPr wrap="square" rtlCol="0" anchor="ctr">
            <a:spAutoFit/>
          </a:bodyPr>
          <a:lstStyle/>
          <a:p>
            <a:pPr algn="ctr"/>
            <a:r>
              <a:rPr lang="en-US" sz="2000" b="1" dirty="0">
                <a:solidFill>
                  <a:srgbClr val="2D8F3B"/>
                </a:solidFill>
              </a:rPr>
              <a:t>Planning, Designing, and Documenting</a:t>
            </a:r>
            <a:endParaRPr lang="en-US" sz="2000" dirty="0">
              <a:solidFill>
                <a:srgbClr val="2D8F3B"/>
              </a:solidFill>
            </a:endParaRPr>
          </a:p>
        </p:txBody>
      </p:sp>
      <p:sp>
        <p:nvSpPr>
          <p:cNvPr id="5" name="TextBox 4">
            <a:extLst>
              <a:ext uri="{FF2B5EF4-FFF2-40B4-BE49-F238E27FC236}">
                <a16:creationId xmlns:a16="http://schemas.microsoft.com/office/drawing/2014/main" id="{19AB037C-1EF0-DFC4-5E13-ADD41215AF56}"/>
              </a:ext>
            </a:extLst>
          </p:cNvPr>
          <p:cNvSpPr txBox="1"/>
          <p:nvPr/>
        </p:nvSpPr>
        <p:spPr>
          <a:xfrm>
            <a:off x="8406701" y="1000589"/>
            <a:ext cx="2571385" cy="400110"/>
          </a:xfrm>
          <a:prstGeom prst="rect">
            <a:avLst/>
          </a:prstGeom>
          <a:noFill/>
        </p:spPr>
        <p:txBody>
          <a:bodyPr wrap="square" rtlCol="0" anchor="ctr">
            <a:spAutoFit/>
          </a:bodyPr>
          <a:lstStyle/>
          <a:p>
            <a:pPr algn="ctr"/>
            <a:r>
              <a:rPr lang="en-US" sz="2000" b="1">
                <a:solidFill>
                  <a:srgbClr val="2D8F3B"/>
                </a:solidFill>
              </a:rPr>
              <a:t>System Development</a:t>
            </a:r>
          </a:p>
        </p:txBody>
      </p:sp>
      <p:grpSp>
        <p:nvGrpSpPr>
          <p:cNvPr id="8" name="Group 7">
            <a:extLst>
              <a:ext uri="{FF2B5EF4-FFF2-40B4-BE49-F238E27FC236}">
                <a16:creationId xmlns:a16="http://schemas.microsoft.com/office/drawing/2014/main" id="{BFDA0BC7-85AB-2929-8727-E9C94EFBFCBE}"/>
              </a:ext>
              <a:ext uri="{C183D7F6-B498-43B3-948B-1728B52AA6E4}">
                <adec:decorative xmlns:adec="http://schemas.microsoft.com/office/drawing/2017/decorative" val="1"/>
              </a:ext>
            </a:extLst>
          </p:cNvPr>
          <p:cNvGrpSpPr/>
          <p:nvPr/>
        </p:nvGrpSpPr>
        <p:grpSpPr>
          <a:xfrm>
            <a:off x="295412" y="1499231"/>
            <a:ext cx="11619483" cy="4970311"/>
            <a:chOff x="4171052" y="2265387"/>
            <a:chExt cx="7768594" cy="3933806"/>
          </a:xfrm>
        </p:grpSpPr>
        <p:grpSp>
          <p:nvGrpSpPr>
            <p:cNvPr id="9" name="Group 8">
              <a:extLst>
                <a:ext uri="{FF2B5EF4-FFF2-40B4-BE49-F238E27FC236}">
                  <a16:creationId xmlns:a16="http://schemas.microsoft.com/office/drawing/2014/main" id="{71008539-9A1E-187C-A757-B62773C8FC31}"/>
                </a:ext>
              </a:extLst>
            </p:cNvPr>
            <p:cNvGrpSpPr/>
            <p:nvPr/>
          </p:nvGrpSpPr>
          <p:grpSpPr>
            <a:xfrm>
              <a:off x="8752377" y="2265387"/>
              <a:ext cx="3187269" cy="939693"/>
              <a:chOff x="8356617" y="2093808"/>
              <a:chExt cx="3596428" cy="1051560"/>
            </a:xfrm>
          </p:grpSpPr>
          <p:sp>
            <p:nvSpPr>
              <p:cNvPr id="36" name="AutoShape 11">
                <a:extLst>
                  <a:ext uri="{FF2B5EF4-FFF2-40B4-BE49-F238E27FC236}">
                    <a16:creationId xmlns:a16="http://schemas.microsoft.com/office/drawing/2014/main" id="{524077A3-0BC2-7303-D874-C8BF8CFD7C3E}"/>
                  </a:ext>
                </a:extLst>
              </p:cNvPr>
              <p:cNvSpPr>
                <a:spLocks noChangeArrowheads="1"/>
              </p:cNvSpPr>
              <p:nvPr/>
            </p:nvSpPr>
            <p:spPr bwMode="auto">
              <a:xfrm>
                <a:off x="9961700" y="2093809"/>
                <a:ext cx="1991345" cy="1035480"/>
              </a:xfrm>
              <a:prstGeom prst="parallelogram">
                <a:avLst>
                  <a:gd name="adj" fmla="val 36647"/>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lIns="0"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Retirement </a:t>
                </a:r>
                <a:b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or </a:t>
                </a:r>
                <a:b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Replacement</a:t>
                </a:r>
              </a:p>
            </p:txBody>
          </p:sp>
          <p:sp>
            <p:nvSpPr>
              <p:cNvPr id="37" name="AutoShape 11">
                <a:extLst>
                  <a:ext uri="{FF2B5EF4-FFF2-40B4-BE49-F238E27FC236}">
                    <a16:creationId xmlns:a16="http://schemas.microsoft.com/office/drawing/2014/main" id="{B9DF2929-8E51-9463-0AE9-356E329B39E4}"/>
                  </a:ext>
                </a:extLst>
              </p:cNvPr>
              <p:cNvSpPr>
                <a:spLocks noChangeArrowheads="1"/>
              </p:cNvSpPr>
              <p:nvPr/>
            </p:nvSpPr>
            <p:spPr bwMode="auto">
              <a:xfrm>
                <a:off x="8356617" y="2093808"/>
                <a:ext cx="1940388" cy="1051560"/>
              </a:xfrm>
              <a:prstGeom prst="parallelogram">
                <a:avLst>
                  <a:gd name="adj" fmla="val 36025"/>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rIns="182880"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    Operations </a:t>
                </a:r>
                <a:b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and</a:t>
                </a:r>
                <a:b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Maintenance </a:t>
                </a:r>
              </a:p>
            </p:txBody>
          </p:sp>
        </p:grpSp>
        <p:sp>
          <p:nvSpPr>
            <p:cNvPr id="10" name="AutoShape 11">
              <a:extLst>
                <a:ext uri="{FF2B5EF4-FFF2-40B4-BE49-F238E27FC236}">
                  <a16:creationId xmlns:a16="http://schemas.microsoft.com/office/drawing/2014/main" id="{AFF6677F-9CF5-028D-1461-070A933FB958}"/>
                </a:ext>
              </a:extLst>
            </p:cNvPr>
            <p:cNvSpPr>
              <a:spLocks noChangeArrowheads="1"/>
            </p:cNvSpPr>
            <p:nvPr/>
          </p:nvSpPr>
          <p:spPr bwMode="auto">
            <a:xfrm>
              <a:off x="8473076" y="3187023"/>
              <a:ext cx="1701778" cy="939693"/>
            </a:xfrm>
            <a:prstGeom prst="parallelogram">
              <a:avLst>
                <a:gd name="adj" fmla="val 36536"/>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Validation</a:t>
              </a:r>
            </a:p>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Testing</a:t>
              </a:r>
            </a:p>
          </p:txBody>
        </p:sp>
        <p:sp>
          <p:nvSpPr>
            <p:cNvPr id="12" name="AutoShape 12">
              <a:extLst>
                <a:ext uri="{FF2B5EF4-FFF2-40B4-BE49-F238E27FC236}">
                  <a16:creationId xmlns:a16="http://schemas.microsoft.com/office/drawing/2014/main" id="{EB693EB0-D6AB-B17F-0113-944C6CE7DE18}"/>
                </a:ext>
              </a:extLst>
            </p:cNvPr>
            <p:cNvSpPr>
              <a:spLocks noChangeArrowheads="1"/>
            </p:cNvSpPr>
            <p:nvPr/>
          </p:nvSpPr>
          <p:spPr bwMode="auto">
            <a:xfrm>
              <a:off x="8175920" y="4130430"/>
              <a:ext cx="1701778" cy="939693"/>
            </a:xfrm>
            <a:prstGeom prst="parallelogram">
              <a:avLst>
                <a:gd name="adj" fmla="val 36863"/>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  Verification</a:t>
              </a:r>
            </a:p>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Testing</a:t>
              </a:r>
            </a:p>
          </p:txBody>
        </p:sp>
        <p:sp>
          <p:nvSpPr>
            <p:cNvPr id="26" name="AutoShape 13">
              <a:extLst>
                <a:ext uri="{FF2B5EF4-FFF2-40B4-BE49-F238E27FC236}">
                  <a16:creationId xmlns:a16="http://schemas.microsoft.com/office/drawing/2014/main" id="{A0C2DC32-90F1-2462-2A87-6F690A0237DB}"/>
                </a:ext>
              </a:extLst>
            </p:cNvPr>
            <p:cNvSpPr>
              <a:spLocks noChangeArrowheads="1"/>
            </p:cNvSpPr>
            <p:nvPr/>
          </p:nvSpPr>
          <p:spPr bwMode="auto">
            <a:xfrm flipH="1">
              <a:off x="6012090" y="4130430"/>
              <a:ext cx="1814621" cy="939693"/>
            </a:xfrm>
            <a:prstGeom prst="parallelogram">
              <a:avLst>
                <a:gd name="adj" fmla="val 42813"/>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Requirements</a:t>
              </a:r>
            </a:p>
          </p:txBody>
        </p:sp>
        <p:sp>
          <p:nvSpPr>
            <p:cNvPr id="27" name="AutoShape 15">
              <a:extLst>
                <a:ext uri="{FF2B5EF4-FFF2-40B4-BE49-F238E27FC236}">
                  <a16:creationId xmlns:a16="http://schemas.microsoft.com/office/drawing/2014/main" id="{54DECB16-5A17-736F-F695-1384C6D451CD}"/>
                </a:ext>
              </a:extLst>
            </p:cNvPr>
            <p:cNvSpPr>
              <a:spLocks noChangeArrowheads="1"/>
            </p:cNvSpPr>
            <p:nvPr/>
          </p:nvSpPr>
          <p:spPr bwMode="auto">
            <a:xfrm>
              <a:off x="6363798" y="5071359"/>
              <a:ext cx="3231792" cy="1127834"/>
            </a:xfrm>
            <a:custGeom>
              <a:avLst/>
              <a:gdLst>
                <a:gd name="T0" fmla="*/ 2106487 w 21600"/>
                <a:gd name="T1" fmla="*/ 342900 h 21600"/>
                <a:gd name="T2" fmla="*/ 1135063 w 21600"/>
                <a:gd name="T3" fmla="*/ 685800 h 21600"/>
                <a:gd name="T4" fmla="*/ 163638 w 21600"/>
                <a:gd name="T5" fmla="*/ 342900 h 21600"/>
                <a:gd name="T6" fmla="*/ 1135063 w 21600"/>
                <a:gd name="T7" fmla="*/ 0 h 21600"/>
                <a:gd name="T8" fmla="*/ 0 60000 65536"/>
                <a:gd name="T9" fmla="*/ 0 60000 65536"/>
                <a:gd name="T10" fmla="*/ 0 60000 65536"/>
                <a:gd name="T11" fmla="*/ 0 60000 65536"/>
                <a:gd name="T12" fmla="*/ 3357 w 21600"/>
                <a:gd name="T13" fmla="*/ 3357 h 21600"/>
                <a:gd name="T14" fmla="*/ 18243 w 21600"/>
                <a:gd name="T15" fmla="*/ 18243 h 21600"/>
                <a:gd name="connsiteX0" fmla="*/ 0 w 21600"/>
                <a:gd name="connsiteY0" fmla="*/ 0 h 21648"/>
                <a:gd name="connsiteX1" fmla="*/ 3114 w 21600"/>
                <a:gd name="connsiteY1" fmla="*/ 21600 h 21648"/>
                <a:gd name="connsiteX2" fmla="*/ 18912 w 21600"/>
                <a:gd name="connsiteY2" fmla="*/ 21648 h 21648"/>
                <a:gd name="connsiteX3" fmla="*/ 21600 w 21600"/>
                <a:gd name="connsiteY3" fmla="*/ 0 h 21648"/>
                <a:gd name="connsiteX4" fmla="*/ 0 w 21600"/>
                <a:gd name="connsiteY4" fmla="*/ 0 h 21648"/>
                <a:gd name="connsiteX0" fmla="*/ 0 w 21600"/>
                <a:gd name="connsiteY0" fmla="*/ 0 h 21648"/>
                <a:gd name="connsiteX1" fmla="*/ 3114 w 21600"/>
                <a:gd name="connsiteY1" fmla="*/ 21600 h 21648"/>
                <a:gd name="connsiteX2" fmla="*/ 18959 w 21600"/>
                <a:gd name="connsiteY2" fmla="*/ 21648 h 21648"/>
                <a:gd name="connsiteX3" fmla="*/ 21600 w 21600"/>
                <a:gd name="connsiteY3" fmla="*/ 0 h 21648"/>
                <a:gd name="connsiteX4" fmla="*/ 0 w 21600"/>
                <a:gd name="connsiteY4" fmla="*/ 0 h 2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48">
                  <a:moveTo>
                    <a:pt x="0" y="0"/>
                  </a:moveTo>
                  <a:lnTo>
                    <a:pt x="3114" y="21600"/>
                  </a:lnTo>
                  <a:lnTo>
                    <a:pt x="18959" y="21648"/>
                  </a:lnTo>
                  <a:lnTo>
                    <a:pt x="21600" y="0"/>
                  </a:lnTo>
                  <a:lnTo>
                    <a:pt x="0" y="0"/>
                  </a:lnTo>
                  <a:close/>
                </a:path>
              </a:pathLst>
            </a:custGeom>
            <a:gradFill>
              <a:gsLst>
                <a:gs pos="0">
                  <a:srgbClr val="018AC1">
                    <a:lumMod val="20000"/>
                    <a:lumOff val="80000"/>
                  </a:srgbClr>
                </a:gs>
                <a:gs pos="25000">
                  <a:srgbClr val="018AC1">
                    <a:lumMod val="20000"/>
                    <a:lumOff val="80000"/>
                  </a:srgbClr>
                </a:gs>
                <a:gs pos="100000">
                  <a:srgbClr val="FFFFFF">
                    <a:shade val="100000"/>
                    <a:satMod val="115000"/>
                  </a:srgbClr>
                </a:gs>
              </a:gsLst>
              <a:lin ang="5400000" scaled="0"/>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300"/>
                </a:spcBef>
                <a:spcAft>
                  <a:spcPts val="0"/>
                </a:spcAft>
                <a:buClrTx/>
                <a:buSzTx/>
                <a:buFont typeface="Wingdings 2" pitchFamily="18" charset="2"/>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Design and Implementation</a:t>
              </a:r>
            </a:p>
          </p:txBody>
        </p:sp>
        <p:sp>
          <p:nvSpPr>
            <p:cNvPr id="28" name="Line 16">
              <a:extLst>
                <a:ext uri="{FF2B5EF4-FFF2-40B4-BE49-F238E27FC236}">
                  <a16:creationId xmlns:a16="http://schemas.microsoft.com/office/drawing/2014/main" id="{E7664154-1184-8779-3C25-94D5DBF72401}"/>
                </a:ext>
              </a:extLst>
            </p:cNvPr>
            <p:cNvSpPr>
              <a:spLocks noChangeShapeType="1"/>
            </p:cNvSpPr>
            <p:nvPr/>
          </p:nvSpPr>
          <p:spPr bwMode="auto">
            <a:xfrm>
              <a:off x="5086999" y="3515438"/>
              <a:ext cx="1013076" cy="2356172"/>
            </a:xfrm>
            <a:prstGeom prst="line">
              <a:avLst/>
            </a:prstGeom>
            <a:noFill/>
            <a:ln w="38100" cap="flat" cmpd="sng" algn="ctr">
              <a:solidFill>
                <a:srgbClr val="0C0C0C">
                  <a:lumMod val="25000"/>
                  <a:lumOff val="75000"/>
                </a:srgbClr>
              </a:solidFill>
              <a:prstDash val="solid"/>
              <a:headEnd/>
              <a:tailEnd type="stealth"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30" name="Line 17">
              <a:extLst>
                <a:ext uri="{FF2B5EF4-FFF2-40B4-BE49-F238E27FC236}">
                  <a16:creationId xmlns:a16="http://schemas.microsoft.com/office/drawing/2014/main" id="{6E8046D7-690D-43CC-73A5-7B028E7F3973}"/>
                </a:ext>
              </a:extLst>
            </p:cNvPr>
            <p:cNvSpPr>
              <a:spLocks noChangeShapeType="1"/>
            </p:cNvSpPr>
            <p:nvPr/>
          </p:nvSpPr>
          <p:spPr bwMode="auto">
            <a:xfrm flipH="1">
              <a:off x="9888042" y="3499396"/>
              <a:ext cx="831427" cy="2336626"/>
            </a:xfrm>
            <a:prstGeom prst="line">
              <a:avLst/>
            </a:prstGeom>
            <a:noFill/>
            <a:ln w="38100" cap="flat" cmpd="sng" algn="ctr">
              <a:solidFill>
                <a:srgbClr val="0C0C0C">
                  <a:lumMod val="25000"/>
                  <a:lumOff val="75000"/>
                </a:srgbClr>
              </a:solidFill>
              <a:prstDash val="solid"/>
              <a:headEnd type="stealth" w="lg" len="lg"/>
              <a:tailEnd type="non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cxnSp>
          <p:nvCxnSpPr>
            <p:cNvPr id="31" name="Straight Arrow Connector 30">
              <a:extLst>
                <a:ext uri="{FF2B5EF4-FFF2-40B4-BE49-F238E27FC236}">
                  <a16:creationId xmlns:a16="http://schemas.microsoft.com/office/drawing/2014/main" id="{DE4C290E-5959-5C22-B1C1-D4CAB9CB3C77}"/>
                </a:ext>
              </a:extLst>
            </p:cNvPr>
            <p:cNvCxnSpPr>
              <a:cxnSpLocks/>
              <a:stCxn id="10" idx="5"/>
              <a:endCxn id="33" idx="5"/>
            </p:cNvCxnSpPr>
            <p:nvPr/>
          </p:nvCxnSpPr>
          <p:spPr>
            <a:xfrm flipH="1">
              <a:off x="7293734" y="3656870"/>
              <a:ext cx="1324353" cy="0"/>
            </a:xfrm>
            <a:prstGeom prst="straightConnector1">
              <a:avLst/>
            </a:prstGeom>
            <a:noFill/>
            <a:ln w="76200" cap="flat" cmpd="sng" algn="ctr">
              <a:solidFill>
                <a:srgbClr val="018AC1"/>
              </a:solidFill>
              <a:prstDash val="sysDot"/>
              <a:miter lim="800000"/>
              <a:headEnd type="stealth" w="med" len="med"/>
              <a:tailEnd type="stealth" w="med" len="med"/>
            </a:ln>
            <a:effectLst/>
          </p:spPr>
        </p:cxnSp>
        <p:cxnSp>
          <p:nvCxnSpPr>
            <p:cNvPr id="32" name="Straight Arrow Connector 31">
              <a:extLst>
                <a:ext uri="{FF2B5EF4-FFF2-40B4-BE49-F238E27FC236}">
                  <a16:creationId xmlns:a16="http://schemas.microsoft.com/office/drawing/2014/main" id="{344C9351-7B12-BB23-01D2-DCD5B6923520}"/>
                </a:ext>
              </a:extLst>
            </p:cNvPr>
            <p:cNvCxnSpPr>
              <a:cxnSpLocks/>
              <a:stCxn id="12" idx="5"/>
              <a:endCxn id="26" idx="5"/>
            </p:cNvCxnSpPr>
            <p:nvPr/>
          </p:nvCxnSpPr>
          <p:spPr>
            <a:xfrm flipH="1">
              <a:off x="7656786" y="4600277"/>
              <a:ext cx="665444" cy="0"/>
            </a:xfrm>
            <a:prstGeom prst="straightConnector1">
              <a:avLst/>
            </a:prstGeom>
            <a:noFill/>
            <a:ln w="76200" cap="flat" cmpd="sng" algn="ctr">
              <a:solidFill>
                <a:srgbClr val="018AC1"/>
              </a:solidFill>
              <a:prstDash val="sysDot"/>
              <a:miter lim="800000"/>
              <a:headEnd type="stealth" w="med" len="med"/>
              <a:tailEnd type="stealth" w="med" len="med"/>
            </a:ln>
            <a:effectLst/>
          </p:spPr>
        </p:cxnSp>
        <p:sp>
          <p:nvSpPr>
            <p:cNvPr id="33" name="AutoShape 9">
              <a:extLst>
                <a:ext uri="{FF2B5EF4-FFF2-40B4-BE49-F238E27FC236}">
                  <a16:creationId xmlns:a16="http://schemas.microsoft.com/office/drawing/2014/main" id="{45A4127C-7F41-1B21-3E75-A65B3AD44904}"/>
                </a:ext>
              </a:extLst>
            </p:cNvPr>
            <p:cNvSpPr>
              <a:spLocks noChangeArrowheads="1"/>
            </p:cNvSpPr>
            <p:nvPr/>
          </p:nvSpPr>
          <p:spPr bwMode="auto">
            <a:xfrm flipH="1">
              <a:off x="5656448" y="3187023"/>
              <a:ext cx="1814622" cy="939693"/>
            </a:xfrm>
            <a:prstGeom prst="parallelogram">
              <a:avLst>
                <a:gd name="adj" fmla="val 44680"/>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ConOps</a:t>
              </a:r>
            </a:p>
          </p:txBody>
        </p:sp>
        <p:sp>
          <p:nvSpPr>
            <p:cNvPr id="34" name="AutoShape 9">
              <a:extLst>
                <a:ext uri="{FF2B5EF4-FFF2-40B4-BE49-F238E27FC236}">
                  <a16:creationId xmlns:a16="http://schemas.microsoft.com/office/drawing/2014/main" id="{E3900449-DF5C-C881-6DB0-ADD09F843FC4}"/>
                </a:ext>
              </a:extLst>
            </p:cNvPr>
            <p:cNvSpPr>
              <a:spLocks noChangeArrowheads="1"/>
            </p:cNvSpPr>
            <p:nvPr/>
          </p:nvSpPr>
          <p:spPr bwMode="auto">
            <a:xfrm flipH="1">
              <a:off x="5264846" y="2265387"/>
              <a:ext cx="1856401" cy="939693"/>
            </a:xfrm>
            <a:prstGeom prst="parallelogram">
              <a:avLst>
                <a:gd name="adj" fmla="val 43446"/>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Project </a:t>
              </a:r>
              <a:b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Planning</a:t>
              </a:r>
            </a:p>
          </p:txBody>
        </p:sp>
        <p:sp>
          <p:nvSpPr>
            <p:cNvPr id="35" name="AutoShape 9">
              <a:extLst>
                <a:ext uri="{FF2B5EF4-FFF2-40B4-BE49-F238E27FC236}">
                  <a16:creationId xmlns:a16="http://schemas.microsoft.com/office/drawing/2014/main" id="{AEF2B73E-F7D5-0B0D-D64E-E5E009CC984D}"/>
                </a:ext>
              </a:extLst>
            </p:cNvPr>
            <p:cNvSpPr>
              <a:spLocks noChangeArrowheads="1"/>
            </p:cNvSpPr>
            <p:nvPr/>
          </p:nvSpPr>
          <p:spPr bwMode="auto">
            <a:xfrm flipH="1">
              <a:off x="4171052" y="2265387"/>
              <a:ext cx="1491355" cy="939693"/>
            </a:xfrm>
            <a:prstGeom prst="parallelogram">
              <a:avLst>
                <a:gd name="adj" fmla="val 43446"/>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Planning </a:t>
              </a:r>
              <a:b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2400" b="0" i="0" u="none" strike="noStrike" kern="0" cap="none" spc="0" normalizeH="0" baseline="0" noProof="0">
                  <a:ln>
                    <a:noFill/>
                  </a:ln>
                  <a:solidFill>
                    <a:srgbClr val="0C0C0C"/>
                  </a:solidFill>
                  <a:effectLst/>
                  <a:uLnTx/>
                  <a:uFillTx/>
                  <a:latin typeface="Franklin Gothic Book" panose="020B0503020102020204"/>
                  <a:cs typeface="Arial" pitchFamily="34" charset="0"/>
                </a:rPr>
                <a:t>Process</a:t>
              </a:r>
            </a:p>
          </p:txBody>
        </p:sp>
      </p:grpSp>
    </p:spTree>
    <p:custDataLst>
      <p:tags r:id="rId1"/>
    </p:custDataLst>
    <p:extLst>
      <p:ext uri="{BB962C8B-B14F-4D97-AF65-F5344CB8AC3E}">
        <p14:creationId xmlns:p14="http://schemas.microsoft.com/office/powerpoint/2010/main" val="1051581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D5653-1778-3B26-ECDB-205E9B532B9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6948C60-76C2-FE9B-0265-E5A4AEE74739}"/>
              </a:ext>
            </a:extLst>
          </p:cNvPr>
          <p:cNvSpPr/>
          <p:nvPr/>
        </p:nvSpPr>
        <p:spPr>
          <a:xfrm>
            <a:off x="0" y="0"/>
            <a:ext cx="12188825" cy="1332470"/>
          </a:xfrm>
          <a:prstGeom prst="rect">
            <a:avLst/>
          </a:prstGeom>
          <a:solidFill>
            <a:srgbClr val="1A2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5309133-C6A2-A243-69D2-822E153A1983}"/>
              </a:ext>
            </a:extLst>
          </p:cNvPr>
          <p:cNvSpPr>
            <a:spLocks noGrp="1"/>
          </p:cNvSpPr>
          <p:nvPr>
            <p:ph type="title"/>
          </p:nvPr>
        </p:nvSpPr>
        <p:spPr>
          <a:xfrm>
            <a:off x="180337" y="121513"/>
            <a:ext cx="11684976" cy="1280212"/>
          </a:xfrm>
        </p:spPr>
        <p:txBody>
          <a:bodyPr>
            <a:normAutofit/>
          </a:bodyPr>
          <a:lstStyle/>
          <a:p>
            <a:r>
              <a:rPr lang="en-US" sz="3600">
                <a:solidFill>
                  <a:schemeClr val="bg1"/>
                </a:solidFill>
              </a:rPr>
              <a:t>Transportation Challenge: </a:t>
            </a:r>
            <a:r>
              <a:rPr lang="en-US" sz="3600" i="1">
                <a:solidFill>
                  <a:schemeClr val="bg1"/>
                </a:solidFill>
              </a:rPr>
              <a:t>Wrong-way Driving Example</a:t>
            </a:r>
          </a:p>
        </p:txBody>
      </p:sp>
      <p:sp>
        <p:nvSpPr>
          <p:cNvPr id="19" name="Content Placeholder 18">
            <a:extLst>
              <a:ext uri="{FF2B5EF4-FFF2-40B4-BE49-F238E27FC236}">
                <a16:creationId xmlns:a16="http://schemas.microsoft.com/office/drawing/2014/main" id="{C90D1896-F6BB-79FD-26FD-1A3A34CE850D}"/>
              </a:ext>
            </a:extLst>
          </p:cNvPr>
          <p:cNvSpPr>
            <a:spLocks noGrp="1"/>
          </p:cNvSpPr>
          <p:nvPr>
            <p:ph sz="quarter" idx="4"/>
          </p:nvPr>
        </p:nvSpPr>
        <p:spPr>
          <a:xfrm>
            <a:off x="6233014" y="1625219"/>
            <a:ext cx="5606544" cy="4389020"/>
          </a:xfrm>
        </p:spPr>
        <p:txBody>
          <a:bodyPr>
            <a:normAutofit fontScale="92500" lnSpcReduction="20000"/>
          </a:bodyPr>
          <a:lstStyle/>
          <a:p>
            <a:pPr>
              <a:lnSpc>
                <a:spcPct val="100000"/>
              </a:lnSpc>
            </a:pPr>
            <a:r>
              <a:rPr lang="en-US" sz="2800" dirty="0"/>
              <a:t>Occurs when a vehicle is driven against the direction of traffic</a:t>
            </a:r>
          </a:p>
          <a:p>
            <a:pPr>
              <a:lnSpc>
                <a:spcPct val="100000"/>
              </a:lnSpc>
            </a:pPr>
            <a:r>
              <a:rPr lang="en-US" sz="2800" dirty="0"/>
              <a:t>Caused by distraction, impairment, or insufficient or unclear road markings or signage</a:t>
            </a:r>
          </a:p>
          <a:p>
            <a:pPr>
              <a:lnSpc>
                <a:spcPct val="100000"/>
              </a:lnSpc>
            </a:pPr>
            <a:r>
              <a:rPr lang="en-US" sz="2800" dirty="0"/>
              <a:t>Particularly dangerous on freeways where higher speeds may produce more severe head-on crashes</a:t>
            </a:r>
          </a:p>
          <a:p>
            <a:pPr>
              <a:lnSpc>
                <a:spcPct val="100000"/>
              </a:lnSpc>
            </a:pPr>
            <a:r>
              <a:rPr lang="en-US" sz="2800" dirty="0"/>
              <a:t>Serious and persistent safety challenge on the interstate in this community </a:t>
            </a:r>
          </a:p>
          <a:p>
            <a:endParaRPr lang="en-US" sz="1800" dirty="0"/>
          </a:p>
        </p:txBody>
      </p:sp>
      <p:sp>
        <p:nvSpPr>
          <p:cNvPr id="4" name="Slide Number Placeholder 3">
            <a:extLst>
              <a:ext uri="{FF2B5EF4-FFF2-40B4-BE49-F238E27FC236}">
                <a16:creationId xmlns:a16="http://schemas.microsoft.com/office/drawing/2014/main" id="{73CA5634-AE2E-D33F-687F-E81350847EBF}"/>
              </a:ext>
            </a:extLst>
          </p:cNvPr>
          <p:cNvSpPr>
            <a:spLocks noGrp="1"/>
          </p:cNvSpPr>
          <p:nvPr>
            <p:ph type="sldNum" sz="quarter" idx="12"/>
          </p:nvPr>
        </p:nvSpPr>
        <p:spPr/>
        <p:txBody>
          <a:bodyPr/>
          <a:lstStyle/>
          <a:p>
            <a:fld id="{06AFD9A9-B0BB-4714-B457-F5E05677FEA0}" type="slidenum">
              <a:rPr lang="en-US" smtClean="0"/>
              <a:pPr/>
              <a:t>11</a:t>
            </a:fld>
            <a:endParaRPr lang="en-US"/>
          </a:p>
        </p:txBody>
      </p:sp>
      <p:pic>
        <p:nvPicPr>
          <p:cNvPr id="12" name="Picture Placeholder 7" descr="A car driving down a road at night in wrong direction.">
            <a:extLst>
              <a:ext uri="{FF2B5EF4-FFF2-40B4-BE49-F238E27FC236}">
                <a16:creationId xmlns:a16="http://schemas.microsoft.com/office/drawing/2014/main" id="{F6C24394-2E07-04D2-7DF8-19AB1CEAA8D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80337" y="1513472"/>
            <a:ext cx="5857991" cy="4042838"/>
          </a:xfrm>
          <a:prstGeom prst="rect">
            <a:avLst/>
          </a:prstGeom>
        </p:spPr>
      </p:pic>
      <p:sp>
        <p:nvSpPr>
          <p:cNvPr id="7" name="TextBox 6">
            <a:extLst>
              <a:ext uri="{FF2B5EF4-FFF2-40B4-BE49-F238E27FC236}">
                <a16:creationId xmlns:a16="http://schemas.microsoft.com/office/drawing/2014/main" id="{A3E6CF5D-9B14-69F3-8CCA-6C419E783D54}"/>
              </a:ext>
            </a:extLst>
          </p:cNvPr>
          <p:cNvSpPr txBox="1"/>
          <p:nvPr/>
        </p:nvSpPr>
        <p:spPr>
          <a:xfrm>
            <a:off x="180337" y="5529593"/>
            <a:ext cx="4022312" cy="276927"/>
          </a:xfrm>
          <a:prstGeom prst="rect">
            <a:avLst/>
          </a:prstGeom>
          <a:solidFill>
            <a:schemeClr val="bg1">
              <a:alpha val="80000"/>
            </a:schemeClr>
          </a:solidFill>
        </p:spPr>
        <p:txBody>
          <a:bodyPr wrap="square" rtlCol="0">
            <a:spAutoFit/>
          </a:bodyPr>
          <a:lstStyle/>
          <a:p>
            <a:r>
              <a:rPr lang="en-US" sz="1200">
                <a:solidFill>
                  <a:schemeClr val="accent6">
                    <a:lumMod val="50000"/>
                  </a:schemeClr>
                </a:solidFill>
              </a:rPr>
              <a:t>Source: Connecticut Department of Transportation (CTDOT)</a:t>
            </a:r>
          </a:p>
        </p:txBody>
      </p:sp>
    </p:spTree>
    <p:custDataLst>
      <p:tags r:id="rId1"/>
    </p:custDataLst>
    <p:extLst>
      <p:ext uri="{BB962C8B-B14F-4D97-AF65-F5344CB8AC3E}">
        <p14:creationId xmlns:p14="http://schemas.microsoft.com/office/powerpoint/2010/main" val="3594112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340449-355E-6E09-CB1F-046193B7EEAD}"/>
              </a:ext>
            </a:extLst>
          </p:cNvPr>
          <p:cNvSpPr>
            <a:spLocks noGrp="1"/>
          </p:cNvSpPr>
          <p:nvPr>
            <p:ph type="sldNum" sz="quarter" idx="12"/>
          </p:nvPr>
        </p:nvSpPr>
        <p:spPr/>
        <p:txBody>
          <a:bodyPr/>
          <a:lstStyle/>
          <a:p>
            <a:fld id="{06AFD9A9-B0BB-4714-B457-F5E05677FEA0}" type="slidenum">
              <a:rPr lang="en-US" smtClean="0"/>
              <a:pPr/>
              <a:t>12</a:t>
            </a:fld>
            <a:endParaRPr lang="en-US"/>
          </a:p>
        </p:txBody>
      </p:sp>
      <p:pic>
        <p:nvPicPr>
          <p:cNvPr id="16" name="Picture 2" descr="Heavy traffic on I-4 Corridor in Tampa Bay in Central Florida">
            <a:extLst>
              <a:ext uri="{FF2B5EF4-FFF2-40B4-BE49-F238E27FC236}">
                <a16:creationId xmlns:a16="http://schemas.microsoft.com/office/drawing/2014/main" id="{77FEE1EF-F651-426F-B2BC-18F27BA7E2CE}"/>
              </a:ext>
            </a:extLst>
          </p:cNvPr>
          <p:cNvPicPr>
            <a:picLocks noGrp="1" noChangeAspect="1" noChangeArrowheads="1"/>
          </p:cNvPicPr>
          <p:nvPr>
            <p:ph type="pic" sz="quarter" idx="4294967295"/>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442773" y="1497144"/>
            <a:ext cx="5302728" cy="4484556"/>
          </a:xfrm>
          <a:noFill/>
          <a:extLst>
            <a:ext uri="{909E8E84-426E-40DD-AFC4-6F175D3DCCD1}">
              <a14:hiddenFill xmlns:a14="http://schemas.microsoft.com/office/drawing/2010/main">
                <a:solidFill>
                  <a:srgbClr val="FFFFFF"/>
                </a:solidFill>
              </a14:hiddenFill>
            </a:ext>
          </a:extLst>
        </p:spPr>
      </p:pic>
      <p:sp>
        <p:nvSpPr>
          <p:cNvPr id="19" name="Content Placeholder 18">
            <a:extLst>
              <a:ext uri="{FF2B5EF4-FFF2-40B4-BE49-F238E27FC236}">
                <a16:creationId xmlns:a16="http://schemas.microsoft.com/office/drawing/2014/main" id="{A919C82C-0116-1B83-0BA9-B83C6C1CC718}"/>
              </a:ext>
            </a:extLst>
          </p:cNvPr>
          <p:cNvSpPr>
            <a:spLocks noGrp="1"/>
          </p:cNvSpPr>
          <p:nvPr>
            <p:ph idx="4294967295"/>
          </p:nvPr>
        </p:nvSpPr>
        <p:spPr>
          <a:xfrm>
            <a:off x="6094412" y="1457588"/>
            <a:ext cx="5935662" cy="4799012"/>
          </a:xfrm>
        </p:spPr>
        <p:txBody>
          <a:bodyPr>
            <a:normAutofit fontScale="92500"/>
          </a:bodyPr>
          <a:lstStyle/>
          <a:p>
            <a:r>
              <a:rPr lang="en-US" sz="2400" dirty="0"/>
              <a:t>Despite enhanced static signage and pavement markings at high-risk locations, wrong-way entries continue to occur.</a:t>
            </a:r>
          </a:p>
          <a:p>
            <a:r>
              <a:rPr lang="en-US" sz="2400" dirty="0"/>
              <a:t>A State DOT wants to implement a solution to mitigate and prevent wrong-way driving on the interstate. </a:t>
            </a:r>
          </a:p>
          <a:p>
            <a:r>
              <a:rPr lang="en-US" sz="2400" dirty="0"/>
              <a:t>Solution needs to more clearly warn drivers that they are entering the freeway in the wrong direction, detect wrong-way driving, inform drivers on the freeway, and quickly dispatch emergency response services. </a:t>
            </a:r>
          </a:p>
        </p:txBody>
      </p:sp>
      <p:sp>
        <p:nvSpPr>
          <p:cNvPr id="2" name="TextBox 1">
            <a:extLst>
              <a:ext uri="{FF2B5EF4-FFF2-40B4-BE49-F238E27FC236}">
                <a16:creationId xmlns:a16="http://schemas.microsoft.com/office/drawing/2014/main" id="{7529A43F-D351-39F9-A349-84C093EF653E}"/>
              </a:ext>
            </a:extLst>
          </p:cNvPr>
          <p:cNvSpPr txBox="1"/>
          <p:nvPr/>
        </p:nvSpPr>
        <p:spPr>
          <a:xfrm>
            <a:off x="442773" y="5730120"/>
            <a:ext cx="1096994" cy="276927"/>
          </a:xfrm>
          <a:prstGeom prst="rect">
            <a:avLst/>
          </a:prstGeom>
          <a:solidFill>
            <a:schemeClr val="bg1">
              <a:alpha val="80000"/>
            </a:schemeClr>
          </a:solidFill>
        </p:spPr>
        <p:txBody>
          <a:bodyPr wrap="square" rtlCol="0">
            <a:spAutoFit/>
          </a:bodyPr>
          <a:lstStyle/>
          <a:p>
            <a:pPr algn="r"/>
            <a:r>
              <a:rPr lang="en-US" sz="1200">
                <a:solidFill>
                  <a:schemeClr val="accent6">
                    <a:lumMod val="50000"/>
                  </a:schemeClr>
                </a:solidFill>
              </a:rPr>
              <a:t>Source: FDOT</a:t>
            </a:r>
          </a:p>
        </p:txBody>
      </p:sp>
      <p:sp>
        <p:nvSpPr>
          <p:cNvPr id="7" name="Rectangle 6">
            <a:extLst>
              <a:ext uri="{FF2B5EF4-FFF2-40B4-BE49-F238E27FC236}">
                <a16:creationId xmlns:a16="http://schemas.microsoft.com/office/drawing/2014/main" id="{B10DDF26-141B-0022-17BD-E5D170CEF0E0}"/>
              </a:ext>
            </a:extLst>
          </p:cNvPr>
          <p:cNvSpPr/>
          <p:nvPr/>
        </p:nvSpPr>
        <p:spPr>
          <a:xfrm>
            <a:off x="-1" y="864"/>
            <a:ext cx="12188825" cy="1332470"/>
          </a:xfrm>
          <a:prstGeom prst="rect">
            <a:avLst/>
          </a:prstGeom>
          <a:solidFill>
            <a:srgbClr val="1A2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ED5CFC8-D77D-417D-8D8D-BA9617CD4902}"/>
              </a:ext>
            </a:extLst>
          </p:cNvPr>
          <p:cNvSpPr>
            <a:spLocks noGrp="1"/>
          </p:cNvSpPr>
          <p:nvPr>
            <p:ph type="title"/>
          </p:nvPr>
        </p:nvSpPr>
        <p:spPr>
          <a:xfrm>
            <a:off x="88899" y="-7434"/>
            <a:ext cx="11662258" cy="1340768"/>
          </a:xfrm>
        </p:spPr>
        <p:txBody>
          <a:bodyPr/>
          <a:lstStyle/>
          <a:p>
            <a:r>
              <a:rPr lang="en-US">
                <a:solidFill>
                  <a:schemeClr val="bg1"/>
                </a:solidFill>
              </a:rPr>
              <a:t>Problem Statement Brainstorm: </a:t>
            </a:r>
            <a:r>
              <a:rPr lang="en-US" i="1">
                <a:solidFill>
                  <a:schemeClr val="bg1"/>
                </a:solidFill>
              </a:rPr>
              <a:t>Wrong-way Driving Example</a:t>
            </a:r>
          </a:p>
        </p:txBody>
      </p:sp>
    </p:spTree>
    <p:custDataLst>
      <p:tags r:id="rId1"/>
    </p:custDataLst>
    <p:extLst>
      <p:ext uri="{BB962C8B-B14F-4D97-AF65-F5344CB8AC3E}">
        <p14:creationId xmlns:p14="http://schemas.microsoft.com/office/powerpoint/2010/main" val="4209242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descr="Diagram of the V-Model systems engineering process showing lifecycle stages from left to right. On the left descending side: Planning Process, Project Planning, ConOps (Concept of Operations), Requirements, and Design &amp; Implementation. On the right ascending side: Verification Testing, Validation Testing, Operations and Maintenance, and Retirement/Replacement. Blue dashed arrows connect ConOps to Validation Testing, and Requirements to Verification Testing, illustrating how earlier planning stages link to later testing stages. ConOps is highlighted.&#10;">
            <a:extLst>
              <a:ext uri="{FF2B5EF4-FFF2-40B4-BE49-F238E27FC236}">
                <a16:creationId xmlns:a16="http://schemas.microsoft.com/office/drawing/2014/main" id="{2BA255CA-902A-FE8D-9632-B12312607EC4}"/>
              </a:ext>
            </a:extLst>
          </p:cNvPr>
          <p:cNvGrpSpPr/>
          <p:nvPr/>
        </p:nvGrpSpPr>
        <p:grpSpPr>
          <a:xfrm>
            <a:off x="3339269" y="1873846"/>
            <a:ext cx="8666988" cy="4800600"/>
            <a:chOff x="3412236" y="1874520"/>
            <a:chExt cx="8666988" cy="4800600"/>
          </a:xfrm>
        </p:grpSpPr>
        <p:sp>
          <p:nvSpPr>
            <p:cNvPr id="33" name="Rectangle 32">
              <a:extLst>
                <a:ext uri="{FF2B5EF4-FFF2-40B4-BE49-F238E27FC236}">
                  <a16:creationId xmlns:a16="http://schemas.microsoft.com/office/drawing/2014/main" id="{3F9946B5-3D29-A037-BF58-83947C5FAEBE}"/>
                </a:ext>
              </a:extLst>
            </p:cNvPr>
            <p:cNvSpPr/>
            <p:nvPr/>
          </p:nvSpPr>
          <p:spPr>
            <a:xfrm>
              <a:off x="3412236" y="1874520"/>
              <a:ext cx="8666988" cy="4800600"/>
            </a:xfrm>
            <a:prstGeom prst="rect">
              <a:avLst/>
            </a:prstGeom>
            <a:solidFill>
              <a:srgbClr val="FFFFFF"/>
            </a:solidFill>
            <a:ln w="9525" cap="flat" cmpd="sng" algn="ctr">
              <a:solidFill>
                <a:srgbClr val="0C0C0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34" name="TextBox 33">
              <a:extLst>
                <a:ext uri="{FF2B5EF4-FFF2-40B4-BE49-F238E27FC236}">
                  <a16:creationId xmlns:a16="http://schemas.microsoft.com/office/drawing/2014/main" id="{8B918834-1DAF-3917-50A5-246E1DC6375F}"/>
                </a:ext>
              </a:extLst>
            </p:cNvPr>
            <p:cNvSpPr txBox="1"/>
            <p:nvPr/>
          </p:nvSpPr>
          <p:spPr>
            <a:xfrm>
              <a:off x="10799398" y="6398121"/>
              <a:ext cx="1265722" cy="276999"/>
            </a:xfrm>
            <a:prstGeom prst="rect">
              <a:avLst/>
            </a:prstGeom>
            <a:solidFill>
              <a:srgbClr val="FFFFFF">
                <a:alpha val="80000"/>
              </a:srgbClr>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18AC1">
                      <a:lumMod val="50000"/>
                    </a:srgbClr>
                  </a:solidFill>
                  <a:effectLst/>
                  <a:uLnTx/>
                  <a:uFillTx/>
                  <a:latin typeface="Franklin Gothic Book" panose="020B0503020102020204"/>
                </a:rPr>
                <a:t>Source: USDOT</a:t>
              </a:r>
            </a:p>
          </p:txBody>
        </p:sp>
        <p:grpSp>
          <p:nvGrpSpPr>
            <p:cNvPr id="35" name="Group 34">
              <a:extLst>
                <a:ext uri="{FF2B5EF4-FFF2-40B4-BE49-F238E27FC236}">
                  <a16:creationId xmlns:a16="http://schemas.microsoft.com/office/drawing/2014/main" id="{E2E6260A-7020-4662-E00A-DE2CA6C08784}"/>
                </a:ext>
              </a:extLst>
            </p:cNvPr>
            <p:cNvGrpSpPr/>
            <p:nvPr/>
          </p:nvGrpSpPr>
          <p:grpSpPr>
            <a:xfrm>
              <a:off x="3474720" y="2148840"/>
              <a:ext cx="3204341" cy="1051560"/>
              <a:chOff x="3474720" y="2148840"/>
              <a:chExt cx="3204341" cy="1051560"/>
            </a:xfrm>
          </p:grpSpPr>
          <p:sp>
            <p:nvSpPr>
              <p:cNvPr id="59" name="AutoShape 9">
                <a:extLst>
                  <a:ext uri="{FF2B5EF4-FFF2-40B4-BE49-F238E27FC236}">
                    <a16:creationId xmlns:a16="http://schemas.microsoft.com/office/drawing/2014/main" id="{04B74460-C15E-B36A-CC47-CFF099A11599}"/>
                  </a:ext>
                </a:extLst>
              </p:cNvPr>
              <p:cNvSpPr>
                <a:spLocks noChangeArrowheads="1"/>
              </p:cNvSpPr>
              <p:nvPr/>
            </p:nvSpPr>
            <p:spPr bwMode="auto">
              <a:xfrm flipH="1">
                <a:off x="4758821" y="2148840"/>
                <a:ext cx="1920240" cy="1051560"/>
              </a:xfrm>
              <a:prstGeom prst="parallelogram">
                <a:avLst>
                  <a:gd name="adj" fmla="val 43446"/>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Project </a:t>
                </a:r>
                <a:b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Planning</a:t>
                </a:r>
              </a:p>
            </p:txBody>
          </p:sp>
          <p:sp>
            <p:nvSpPr>
              <p:cNvPr id="64" name="AutoShape 9">
                <a:extLst>
                  <a:ext uri="{FF2B5EF4-FFF2-40B4-BE49-F238E27FC236}">
                    <a16:creationId xmlns:a16="http://schemas.microsoft.com/office/drawing/2014/main" id="{7D43A767-C1C3-47D8-D6D3-D8F5EC110358}"/>
                  </a:ext>
                </a:extLst>
              </p:cNvPr>
              <p:cNvSpPr>
                <a:spLocks noChangeArrowheads="1"/>
              </p:cNvSpPr>
              <p:nvPr/>
            </p:nvSpPr>
            <p:spPr bwMode="auto">
              <a:xfrm flipH="1">
                <a:off x="3474720" y="2148840"/>
                <a:ext cx="1737360" cy="1051560"/>
              </a:xfrm>
              <a:prstGeom prst="parallelogram">
                <a:avLst>
                  <a:gd name="adj" fmla="val 43446"/>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Planning </a:t>
                </a:r>
                <a:b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Process</a:t>
                </a:r>
              </a:p>
            </p:txBody>
          </p:sp>
        </p:grpSp>
        <p:grpSp>
          <p:nvGrpSpPr>
            <p:cNvPr id="36" name="Group 35">
              <a:extLst>
                <a:ext uri="{FF2B5EF4-FFF2-40B4-BE49-F238E27FC236}">
                  <a16:creationId xmlns:a16="http://schemas.microsoft.com/office/drawing/2014/main" id="{25D32056-3264-51DA-5487-E08265EFF006}"/>
                </a:ext>
              </a:extLst>
            </p:cNvPr>
            <p:cNvGrpSpPr/>
            <p:nvPr/>
          </p:nvGrpSpPr>
          <p:grpSpPr>
            <a:xfrm>
              <a:off x="8548064" y="2148840"/>
              <a:ext cx="3461320" cy="1051560"/>
              <a:chOff x="8548064" y="2148840"/>
              <a:chExt cx="3461320" cy="1051560"/>
            </a:xfrm>
          </p:grpSpPr>
          <p:sp>
            <p:nvSpPr>
              <p:cNvPr id="57" name="AutoShape 11">
                <a:extLst>
                  <a:ext uri="{FF2B5EF4-FFF2-40B4-BE49-F238E27FC236}">
                    <a16:creationId xmlns:a16="http://schemas.microsoft.com/office/drawing/2014/main" id="{5E627DBE-34A4-135B-037B-1B1488FBC6A6}"/>
                  </a:ext>
                </a:extLst>
              </p:cNvPr>
              <p:cNvSpPr>
                <a:spLocks noChangeArrowheads="1"/>
              </p:cNvSpPr>
              <p:nvPr/>
            </p:nvSpPr>
            <p:spPr bwMode="auto">
              <a:xfrm>
                <a:off x="8548064" y="2148840"/>
                <a:ext cx="1920240" cy="1051560"/>
              </a:xfrm>
              <a:prstGeom prst="parallelogram">
                <a:avLst>
                  <a:gd name="adj" fmla="val 36025"/>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rIns="182880"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Operations </a:t>
                </a:r>
                <a:b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and</a:t>
                </a:r>
                <a:b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Maintenance</a:t>
                </a:r>
              </a:p>
            </p:txBody>
          </p:sp>
          <p:sp>
            <p:nvSpPr>
              <p:cNvPr id="58" name="AutoShape 11">
                <a:extLst>
                  <a:ext uri="{FF2B5EF4-FFF2-40B4-BE49-F238E27FC236}">
                    <a16:creationId xmlns:a16="http://schemas.microsoft.com/office/drawing/2014/main" id="{4C9532EB-AB9B-9FBD-30D7-EC1E72946B2C}"/>
                  </a:ext>
                </a:extLst>
              </p:cNvPr>
              <p:cNvSpPr>
                <a:spLocks noChangeArrowheads="1"/>
              </p:cNvSpPr>
              <p:nvPr/>
            </p:nvSpPr>
            <p:spPr bwMode="auto">
              <a:xfrm>
                <a:off x="10089144" y="2148840"/>
                <a:ext cx="1920240" cy="1051560"/>
              </a:xfrm>
              <a:prstGeom prst="parallelogram">
                <a:avLst>
                  <a:gd name="adj" fmla="val 36647"/>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Retirement </a:t>
                </a:r>
                <a:b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or</a:t>
                </a:r>
                <a:b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Replacement</a:t>
                </a:r>
              </a:p>
            </p:txBody>
          </p:sp>
        </p:grpSp>
        <p:grpSp>
          <p:nvGrpSpPr>
            <p:cNvPr id="38" name="Group 37">
              <a:extLst>
                <a:ext uri="{FF2B5EF4-FFF2-40B4-BE49-F238E27FC236}">
                  <a16:creationId xmlns:a16="http://schemas.microsoft.com/office/drawing/2014/main" id="{A7DBD6F6-A1CE-3C11-3198-B2F42A9837E6}"/>
                </a:ext>
              </a:extLst>
            </p:cNvPr>
            <p:cNvGrpSpPr/>
            <p:nvPr/>
          </p:nvGrpSpPr>
          <p:grpSpPr>
            <a:xfrm>
              <a:off x="4692729" y="3204556"/>
              <a:ext cx="6003846" cy="3162558"/>
              <a:chOff x="4692729" y="3204556"/>
              <a:chExt cx="6003846" cy="3162558"/>
            </a:xfrm>
          </p:grpSpPr>
          <p:sp>
            <p:nvSpPr>
              <p:cNvPr id="39" name="AutoShape 11">
                <a:extLst>
                  <a:ext uri="{FF2B5EF4-FFF2-40B4-BE49-F238E27FC236}">
                    <a16:creationId xmlns:a16="http://schemas.microsoft.com/office/drawing/2014/main" id="{7DF6057C-31D9-4773-316E-D11A4391C44A}"/>
                  </a:ext>
                </a:extLst>
              </p:cNvPr>
              <p:cNvSpPr>
                <a:spLocks noChangeArrowheads="1"/>
              </p:cNvSpPr>
              <p:nvPr/>
            </p:nvSpPr>
            <p:spPr bwMode="auto">
              <a:xfrm>
                <a:off x="8161806" y="3204556"/>
                <a:ext cx="1920240" cy="1051560"/>
              </a:xfrm>
              <a:prstGeom prst="parallelogram">
                <a:avLst>
                  <a:gd name="adj" fmla="val 36536"/>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Validation</a:t>
                </a:r>
              </a:p>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Testing</a:t>
                </a:r>
              </a:p>
            </p:txBody>
          </p:sp>
          <p:sp>
            <p:nvSpPr>
              <p:cNvPr id="40" name="AutoShape 12">
                <a:extLst>
                  <a:ext uri="{FF2B5EF4-FFF2-40B4-BE49-F238E27FC236}">
                    <a16:creationId xmlns:a16="http://schemas.microsoft.com/office/drawing/2014/main" id="{F7041975-0067-CCF9-E58F-BF02FE8895C4}"/>
                  </a:ext>
                </a:extLst>
              </p:cNvPr>
              <p:cNvSpPr>
                <a:spLocks noChangeArrowheads="1"/>
              </p:cNvSpPr>
              <p:nvPr/>
            </p:nvSpPr>
            <p:spPr bwMode="auto">
              <a:xfrm>
                <a:off x="7772400" y="4260272"/>
                <a:ext cx="1920240" cy="1051560"/>
              </a:xfrm>
              <a:prstGeom prst="parallelogram">
                <a:avLst>
                  <a:gd name="adj" fmla="val 36863"/>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  Verification</a:t>
                </a:r>
              </a:p>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Testing</a:t>
                </a:r>
              </a:p>
            </p:txBody>
          </p:sp>
          <p:sp>
            <p:nvSpPr>
              <p:cNvPr id="50" name="AutoShape 13">
                <a:extLst>
                  <a:ext uri="{FF2B5EF4-FFF2-40B4-BE49-F238E27FC236}">
                    <a16:creationId xmlns:a16="http://schemas.microsoft.com/office/drawing/2014/main" id="{4B4C38F5-0AAD-2E3C-A511-ABEB251BBC1C}"/>
                  </a:ext>
                </a:extLst>
              </p:cNvPr>
              <p:cNvSpPr>
                <a:spLocks noChangeArrowheads="1"/>
              </p:cNvSpPr>
              <p:nvPr/>
            </p:nvSpPr>
            <p:spPr bwMode="auto">
              <a:xfrm flipH="1">
                <a:off x="5681101" y="4260272"/>
                <a:ext cx="1920240" cy="1051560"/>
              </a:xfrm>
              <a:prstGeom prst="parallelogram">
                <a:avLst>
                  <a:gd name="adj" fmla="val 42813"/>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Requirements</a:t>
                </a:r>
              </a:p>
            </p:txBody>
          </p:sp>
          <p:sp>
            <p:nvSpPr>
              <p:cNvPr id="51" name="AutoShape 15">
                <a:extLst>
                  <a:ext uri="{FF2B5EF4-FFF2-40B4-BE49-F238E27FC236}">
                    <a16:creationId xmlns:a16="http://schemas.microsoft.com/office/drawing/2014/main" id="{9AD5E556-FAFF-6934-E6B7-D9E22C91726F}"/>
                  </a:ext>
                </a:extLst>
              </p:cNvPr>
              <p:cNvSpPr>
                <a:spLocks noChangeArrowheads="1"/>
              </p:cNvSpPr>
              <p:nvPr/>
            </p:nvSpPr>
            <p:spPr bwMode="auto">
              <a:xfrm>
                <a:off x="6132123" y="5313217"/>
                <a:ext cx="3172179" cy="1053897"/>
              </a:xfrm>
              <a:custGeom>
                <a:avLst/>
                <a:gdLst>
                  <a:gd name="T0" fmla="*/ 2106487 w 21600"/>
                  <a:gd name="T1" fmla="*/ 342900 h 21600"/>
                  <a:gd name="T2" fmla="*/ 1135063 w 21600"/>
                  <a:gd name="T3" fmla="*/ 685800 h 21600"/>
                  <a:gd name="T4" fmla="*/ 163638 w 21600"/>
                  <a:gd name="T5" fmla="*/ 342900 h 21600"/>
                  <a:gd name="T6" fmla="*/ 1135063 w 21600"/>
                  <a:gd name="T7" fmla="*/ 0 h 21600"/>
                  <a:gd name="T8" fmla="*/ 0 60000 65536"/>
                  <a:gd name="T9" fmla="*/ 0 60000 65536"/>
                  <a:gd name="T10" fmla="*/ 0 60000 65536"/>
                  <a:gd name="T11" fmla="*/ 0 60000 65536"/>
                  <a:gd name="T12" fmla="*/ 3357 w 21600"/>
                  <a:gd name="T13" fmla="*/ 3357 h 21600"/>
                  <a:gd name="T14" fmla="*/ 18243 w 21600"/>
                  <a:gd name="T15" fmla="*/ 18243 h 21600"/>
                  <a:gd name="connsiteX0" fmla="*/ 0 w 21600"/>
                  <a:gd name="connsiteY0" fmla="*/ 0 h 21648"/>
                  <a:gd name="connsiteX1" fmla="*/ 3114 w 21600"/>
                  <a:gd name="connsiteY1" fmla="*/ 21600 h 21648"/>
                  <a:gd name="connsiteX2" fmla="*/ 18912 w 21600"/>
                  <a:gd name="connsiteY2" fmla="*/ 21648 h 21648"/>
                  <a:gd name="connsiteX3" fmla="*/ 21600 w 21600"/>
                  <a:gd name="connsiteY3" fmla="*/ 0 h 21648"/>
                  <a:gd name="connsiteX4" fmla="*/ 0 w 21600"/>
                  <a:gd name="connsiteY4" fmla="*/ 0 h 21648"/>
                  <a:gd name="connsiteX0" fmla="*/ 0 w 21600"/>
                  <a:gd name="connsiteY0" fmla="*/ 0 h 21648"/>
                  <a:gd name="connsiteX1" fmla="*/ 3114 w 21600"/>
                  <a:gd name="connsiteY1" fmla="*/ 21600 h 21648"/>
                  <a:gd name="connsiteX2" fmla="*/ 18959 w 21600"/>
                  <a:gd name="connsiteY2" fmla="*/ 21648 h 21648"/>
                  <a:gd name="connsiteX3" fmla="*/ 21600 w 21600"/>
                  <a:gd name="connsiteY3" fmla="*/ 0 h 21648"/>
                  <a:gd name="connsiteX4" fmla="*/ 0 w 21600"/>
                  <a:gd name="connsiteY4" fmla="*/ 0 h 2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48">
                    <a:moveTo>
                      <a:pt x="0" y="0"/>
                    </a:moveTo>
                    <a:lnTo>
                      <a:pt x="3114" y="21600"/>
                    </a:lnTo>
                    <a:lnTo>
                      <a:pt x="18959" y="21648"/>
                    </a:lnTo>
                    <a:lnTo>
                      <a:pt x="21600" y="0"/>
                    </a:lnTo>
                    <a:lnTo>
                      <a:pt x="0" y="0"/>
                    </a:lnTo>
                    <a:close/>
                  </a:path>
                </a:pathLst>
              </a:custGeom>
              <a:gradFill>
                <a:gsLst>
                  <a:gs pos="0">
                    <a:srgbClr val="018AC1">
                      <a:lumMod val="20000"/>
                      <a:lumOff val="80000"/>
                    </a:srgbClr>
                  </a:gs>
                  <a:gs pos="25000">
                    <a:srgbClr val="018AC1">
                      <a:lumMod val="20000"/>
                      <a:lumOff val="80000"/>
                    </a:srgbClr>
                  </a:gs>
                  <a:gs pos="100000">
                    <a:srgbClr val="FFFFFF">
                      <a:shade val="100000"/>
                      <a:satMod val="115000"/>
                    </a:srgbClr>
                  </a:gs>
                </a:gsLst>
                <a:lin ang="5400000" scaled="0"/>
              </a:gradFill>
              <a:ln w="28575" algn="ctr">
                <a:solidFill>
                  <a:srgbClr val="58595B"/>
                </a:solidFill>
                <a:miter lim="800000"/>
                <a:headEnd/>
                <a:tailEnd w="lg" len="lg"/>
              </a:ln>
            </p:spPr>
            <p:txBody>
              <a:bodyPr wrap="none" anchor="ctr"/>
              <a:lstStyle/>
              <a:p>
                <a:pPr marL="0" marR="0" lvl="0" indent="0" algn="ctr" defTabSz="914400" eaLnBrk="1" fontAlgn="auto" latinLnBrk="0" hangingPunct="1">
                  <a:lnSpc>
                    <a:spcPct val="90000"/>
                  </a:lnSpc>
                  <a:spcBef>
                    <a:spcPts val="300"/>
                  </a:spcBef>
                  <a:spcAft>
                    <a:spcPts val="0"/>
                  </a:spcAft>
                  <a:buClrTx/>
                  <a:buSzTx/>
                  <a:buFont typeface="Wingdings 2" pitchFamily="18" charset="2"/>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Design and </a:t>
                </a:r>
                <a:b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Implementation</a:t>
                </a:r>
              </a:p>
            </p:txBody>
          </p:sp>
          <p:sp>
            <p:nvSpPr>
              <p:cNvPr id="52" name="Line 16">
                <a:extLst>
                  <a:ext uri="{FF2B5EF4-FFF2-40B4-BE49-F238E27FC236}">
                    <a16:creationId xmlns:a16="http://schemas.microsoft.com/office/drawing/2014/main" id="{90D35610-D8B2-9B67-D91D-07EEE0F7BCD4}"/>
                  </a:ext>
                </a:extLst>
              </p:cNvPr>
              <p:cNvSpPr>
                <a:spLocks noChangeShapeType="1"/>
              </p:cNvSpPr>
              <p:nvPr/>
            </p:nvSpPr>
            <p:spPr bwMode="auto">
              <a:xfrm>
                <a:off x="4692729" y="3492671"/>
                <a:ext cx="1143128" cy="2636667"/>
              </a:xfrm>
              <a:prstGeom prst="line">
                <a:avLst/>
              </a:prstGeom>
              <a:noFill/>
              <a:ln w="38100" cap="flat" cmpd="sng" algn="ctr">
                <a:solidFill>
                  <a:srgbClr val="0C0C0C">
                    <a:lumMod val="25000"/>
                    <a:lumOff val="75000"/>
                  </a:srgbClr>
                </a:solidFill>
                <a:prstDash val="solid"/>
                <a:headEnd/>
                <a:tailEnd type="stealth"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53" name="Line 17">
                <a:extLst>
                  <a:ext uri="{FF2B5EF4-FFF2-40B4-BE49-F238E27FC236}">
                    <a16:creationId xmlns:a16="http://schemas.microsoft.com/office/drawing/2014/main" id="{DAA9A056-ADA2-6585-AF40-BEF7C453F427}"/>
                  </a:ext>
                </a:extLst>
              </p:cNvPr>
              <p:cNvSpPr>
                <a:spLocks noChangeShapeType="1"/>
              </p:cNvSpPr>
              <p:nvPr/>
            </p:nvSpPr>
            <p:spPr bwMode="auto">
              <a:xfrm flipH="1">
                <a:off x="9758415" y="3474720"/>
                <a:ext cx="938160" cy="2614794"/>
              </a:xfrm>
              <a:prstGeom prst="line">
                <a:avLst/>
              </a:prstGeom>
              <a:noFill/>
              <a:ln w="38100" cap="flat" cmpd="sng" algn="ctr">
                <a:solidFill>
                  <a:srgbClr val="0C0C0C">
                    <a:lumMod val="25000"/>
                    <a:lumOff val="75000"/>
                  </a:srgbClr>
                </a:solidFill>
                <a:prstDash val="solid"/>
                <a:headEnd type="stealth" w="lg" len="lg"/>
                <a:tailEnd type="none" w="lg" len="lg"/>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cxnSp>
            <p:nvCxnSpPr>
              <p:cNvPr id="54" name="Straight Arrow Connector 53">
                <a:extLst>
                  <a:ext uri="{FF2B5EF4-FFF2-40B4-BE49-F238E27FC236}">
                    <a16:creationId xmlns:a16="http://schemas.microsoft.com/office/drawing/2014/main" id="{F742269E-AF89-555B-52D4-DEA3E325E25E}"/>
                  </a:ext>
                </a:extLst>
              </p:cNvPr>
              <p:cNvCxnSpPr>
                <a:cxnSpLocks/>
                <a:stCxn id="39" idx="5"/>
                <a:endCxn id="56" idx="5"/>
              </p:cNvCxnSpPr>
              <p:nvPr/>
            </p:nvCxnSpPr>
            <p:spPr>
              <a:xfrm flipH="1">
                <a:off x="6908687" y="3730336"/>
                <a:ext cx="1445218" cy="0"/>
              </a:xfrm>
              <a:prstGeom prst="straightConnector1">
                <a:avLst/>
              </a:prstGeom>
              <a:noFill/>
              <a:ln w="76200" cap="flat" cmpd="sng" algn="ctr">
                <a:solidFill>
                  <a:srgbClr val="018AC1"/>
                </a:solidFill>
                <a:prstDash val="sysDot"/>
                <a:miter lim="800000"/>
                <a:headEnd type="stealth" w="med" len="med"/>
                <a:tailEnd type="stealth" w="med" len="med"/>
              </a:ln>
              <a:effectLst/>
            </p:spPr>
          </p:cxnSp>
          <p:cxnSp>
            <p:nvCxnSpPr>
              <p:cNvPr id="55" name="Straight Arrow Connector 54">
                <a:extLst>
                  <a:ext uri="{FF2B5EF4-FFF2-40B4-BE49-F238E27FC236}">
                    <a16:creationId xmlns:a16="http://schemas.microsoft.com/office/drawing/2014/main" id="{F29805EF-4E1D-3217-7527-DC11EB34F7C4}"/>
                  </a:ext>
                </a:extLst>
              </p:cNvPr>
              <p:cNvCxnSpPr>
                <a:cxnSpLocks/>
                <a:stCxn id="40" idx="5"/>
                <a:endCxn id="50" idx="5"/>
              </p:cNvCxnSpPr>
              <p:nvPr/>
            </p:nvCxnSpPr>
            <p:spPr>
              <a:xfrm flipH="1">
                <a:off x="7376239" y="4786052"/>
                <a:ext cx="589979" cy="0"/>
              </a:xfrm>
              <a:prstGeom prst="straightConnector1">
                <a:avLst/>
              </a:prstGeom>
              <a:noFill/>
              <a:ln w="76200" cap="flat" cmpd="sng" algn="ctr">
                <a:solidFill>
                  <a:srgbClr val="018AC1"/>
                </a:solidFill>
                <a:prstDash val="sysDot"/>
                <a:miter lim="800000"/>
                <a:headEnd type="stealth" w="med" len="med"/>
                <a:tailEnd type="stealth" w="med" len="med"/>
              </a:ln>
              <a:effectLst/>
            </p:spPr>
          </p:cxnSp>
          <p:sp>
            <p:nvSpPr>
              <p:cNvPr id="56" name="AutoShape 9">
                <a:extLst>
                  <a:ext uri="{FF2B5EF4-FFF2-40B4-BE49-F238E27FC236}">
                    <a16:creationId xmlns:a16="http://schemas.microsoft.com/office/drawing/2014/main" id="{4AE321AA-AF9C-9457-012C-6E813B4B4E41}"/>
                  </a:ext>
                </a:extLst>
              </p:cNvPr>
              <p:cNvSpPr>
                <a:spLocks noChangeArrowheads="1"/>
              </p:cNvSpPr>
              <p:nvPr/>
            </p:nvSpPr>
            <p:spPr bwMode="auto">
              <a:xfrm flipH="1">
                <a:off x="5223367" y="3204556"/>
                <a:ext cx="1920239" cy="1051560"/>
              </a:xfrm>
              <a:prstGeom prst="parallelogram">
                <a:avLst>
                  <a:gd name="adj" fmla="val 44680"/>
                </a:avLst>
              </a:prstGeom>
              <a:gradFill>
                <a:gsLst>
                  <a:gs pos="0">
                    <a:srgbClr val="265D39">
                      <a:lumMod val="20000"/>
                      <a:lumOff val="80000"/>
                    </a:srgbClr>
                  </a:gs>
                  <a:gs pos="25000">
                    <a:srgbClr val="265D39">
                      <a:lumMod val="20000"/>
                      <a:lumOff val="80000"/>
                    </a:srgbClr>
                  </a:gs>
                  <a:gs pos="100000">
                    <a:srgbClr val="FFFFFF">
                      <a:shade val="100000"/>
                      <a:satMod val="115000"/>
                    </a:srgbClr>
                  </a:gs>
                </a:gsLst>
                <a:lin ang="5400000" scaled="0"/>
              </a:gradFill>
              <a:ln w="57150" algn="ctr">
                <a:solidFill>
                  <a:srgbClr val="2D8F3B"/>
                </a:solidFill>
                <a:miter lim="800000"/>
                <a:headEnd/>
                <a:tailEnd w="lg" len="lg"/>
              </a:ln>
            </p:spPr>
            <p:txBody>
              <a:bodyPr wrap="none" anchor="ctr"/>
              <a:lstStyle/>
              <a:p>
                <a:pPr marL="0" marR="0" lvl="0" indent="0" algn="ctr" defTabSz="914400" eaLnBrk="1" fontAlgn="auto" latinLnBrk="0" hangingPunct="1">
                  <a:lnSpc>
                    <a:spcPct val="90000"/>
                  </a:lnSpc>
                  <a:spcBef>
                    <a:spcPts val="0"/>
                  </a:spcBef>
                  <a:spcAft>
                    <a:spcPts val="0"/>
                  </a:spcAft>
                  <a:buClrTx/>
                  <a:buSzTx/>
                  <a:buFont typeface="Wingdings 2" pitchFamily="18" charset="2"/>
                  <a:buNone/>
                  <a:tabLst/>
                  <a:defRPr/>
                </a:pPr>
                <a:r>
                  <a:rPr kumimoji="0" lang="en-US" sz="1800" b="0" i="0" u="none" strike="noStrike" kern="0" cap="none" spc="0" normalizeH="0" baseline="0" noProof="0">
                    <a:ln>
                      <a:noFill/>
                    </a:ln>
                    <a:solidFill>
                      <a:srgbClr val="0C0C0C"/>
                    </a:solidFill>
                    <a:effectLst/>
                    <a:uLnTx/>
                    <a:uFillTx/>
                    <a:latin typeface="Franklin Gothic Book" panose="020B0503020102020204"/>
                    <a:cs typeface="Arial" pitchFamily="34" charset="0"/>
                  </a:rPr>
                  <a:t>ConOps</a:t>
                </a:r>
              </a:p>
            </p:txBody>
          </p:sp>
        </p:grpSp>
      </p:grpSp>
      <p:sp>
        <p:nvSpPr>
          <p:cNvPr id="3" name="Title 2">
            <a:extLst>
              <a:ext uri="{FF2B5EF4-FFF2-40B4-BE49-F238E27FC236}">
                <a16:creationId xmlns:a16="http://schemas.microsoft.com/office/drawing/2014/main" id="{645FAB13-C05B-A6A5-2166-A6A1AEB91DBD}"/>
              </a:ext>
            </a:extLst>
          </p:cNvPr>
          <p:cNvSpPr>
            <a:spLocks noGrp="1"/>
          </p:cNvSpPr>
          <p:nvPr>
            <p:ph type="title"/>
          </p:nvPr>
        </p:nvSpPr>
        <p:spPr>
          <a:xfrm>
            <a:off x="442773" y="178721"/>
            <a:ext cx="11662258" cy="1340768"/>
          </a:xfrm>
        </p:spPr>
        <p:txBody>
          <a:bodyPr>
            <a:normAutofit/>
          </a:bodyPr>
          <a:lstStyle/>
          <a:p>
            <a:r>
              <a:rPr lang="en-US" sz="4000" dirty="0"/>
              <a:t>What is the Concept of Operations (</a:t>
            </a:r>
            <a:r>
              <a:rPr lang="en-US" sz="4000" dirty="0" err="1"/>
              <a:t>ConOps</a:t>
            </a:r>
            <a:r>
              <a:rPr lang="en-US" sz="4000" dirty="0"/>
              <a:t>)?</a:t>
            </a:r>
          </a:p>
        </p:txBody>
      </p:sp>
      <p:sp>
        <p:nvSpPr>
          <p:cNvPr id="2" name="Content Placeholder 1">
            <a:extLst>
              <a:ext uri="{FF2B5EF4-FFF2-40B4-BE49-F238E27FC236}">
                <a16:creationId xmlns:a16="http://schemas.microsoft.com/office/drawing/2014/main" id="{D5F40690-C754-02E5-1716-B85A167A9384}"/>
              </a:ext>
            </a:extLst>
          </p:cNvPr>
          <p:cNvSpPr>
            <a:spLocks noGrp="1"/>
          </p:cNvSpPr>
          <p:nvPr>
            <p:ph idx="1"/>
          </p:nvPr>
        </p:nvSpPr>
        <p:spPr>
          <a:xfrm>
            <a:off x="182568" y="2218104"/>
            <a:ext cx="11464771" cy="4536504"/>
          </a:xfrm>
        </p:spPr>
        <p:txBody>
          <a:bodyPr>
            <a:normAutofit/>
          </a:bodyPr>
          <a:lstStyle/>
          <a:p>
            <a:pPr marL="0" indent="0">
              <a:buNone/>
            </a:pPr>
            <a:r>
              <a:rPr lang="en-US" sz="2400" b="1">
                <a:solidFill>
                  <a:schemeClr val="accent1"/>
                </a:solidFill>
              </a:rPr>
              <a:t>Associated Deliverables</a:t>
            </a:r>
          </a:p>
        </p:txBody>
      </p:sp>
      <p:sp>
        <p:nvSpPr>
          <p:cNvPr id="4" name="Slide Number Placeholder 3">
            <a:extLst>
              <a:ext uri="{FF2B5EF4-FFF2-40B4-BE49-F238E27FC236}">
                <a16:creationId xmlns:a16="http://schemas.microsoft.com/office/drawing/2014/main" id="{4296F935-FAEE-5FF0-6BC4-40D1518D578B}"/>
              </a:ext>
            </a:extLst>
          </p:cNvPr>
          <p:cNvSpPr>
            <a:spLocks noGrp="1"/>
          </p:cNvSpPr>
          <p:nvPr>
            <p:ph type="sldNum" sz="quarter" idx="12"/>
          </p:nvPr>
        </p:nvSpPr>
        <p:spPr/>
        <p:txBody>
          <a:bodyPr/>
          <a:lstStyle/>
          <a:p>
            <a:pPr defTabSz="914126"/>
            <a:fld id="{06AFD9A9-B0BB-4714-B457-F5E05677FEA0}" type="slidenum">
              <a:rPr lang="en-US">
                <a:solidFill>
                  <a:srgbClr val="0C0C0C">
                    <a:tint val="82000"/>
                  </a:srgbClr>
                </a:solidFill>
                <a:latin typeface="Franklin Gothic Book" panose="020B0503020102020204"/>
              </a:rPr>
              <a:pPr defTabSz="914126"/>
              <a:t>13</a:t>
            </a:fld>
            <a:endParaRPr lang="en-US">
              <a:solidFill>
                <a:srgbClr val="0C0C0C">
                  <a:tint val="82000"/>
                </a:srgbClr>
              </a:solidFill>
              <a:latin typeface="Franklin Gothic Book" panose="020B0503020102020204"/>
            </a:endParaRPr>
          </a:p>
        </p:txBody>
      </p:sp>
      <p:pic>
        <p:nvPicPr>
          <p:cNvPr id="37" name="Graphic 36" descr="Document icon">
            <a:extLst>
              <a:ext uri="{FF2B5EF4-FFF2-40B4-BE49-F238E27FC236}">
                <a16:creationId xmlns:a16="http://schemas.microsoft.com/office/drawing/2014/main" id="{7F172286-BB32-8B13-AB80-1A0BEFB5091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8596" y="2722327"/>
            <a:ext cx="1321907" cy="1321907"/>
          </a:xfrm>
          <a:prstGeom prst="rect">
            <a:avLst/>
          </a:prstGeom>
        </p:spPr>
      </p:pic>
      <p:sp>
        <p:nvSpPr>
          <p:cNvPr id="41" name="TextBox 40">
            <a:extLst>
              <a:ext uri="{FF2B5EF4-FFF2-40B4-BE49-F238E27FC236}">
                <a16:creationId xmlns:a16="http://schemas.microsoft.com/office/drawing/2014/main" id="{50E0E02D-6D52-680F-D55B-E5944EB75CF5}"/>
              </a:ext>
            </a:extLst>
          </p:cNvPr>
          <p:cNvSpPr txBox="1"/>
          <p:nvPr/>
        </p:nvSpPr>
        <p:spPr>
          <a:xfrm>
            <a:off x="460099" y="3910738"/>
            <a:ext cx="2378898" cy="646163"/>
          </a:xfrm>
          <a:prstGeom prst="rect">
            <a:avLst/>
          </a:prstGeom>
          <a:noFill/>
        </p:spPr>
        <p:txBody>
          <a:bodyPr wrap="square" rtlCol="0">
            <a:spAutoFit/>
          </a:bodyPr>
          <a:lstStyle/>
          <a:p>
            <a:pPr algn="ctr" defTabSz="914126"/>
            <a:r>
              <a:rPr lang="en-US" sz="1799">
                <a:latin typeface="Franklin Gothic Book" panose="020B0503020102020204"/>
              </a:rPr>
              <a:t>Concept of Operations (ConOps) </a:t>
            </a:r>
          </a:p>
        </p:txBody>
      </p:sp>
      <p:cxnSp>
        <p:nvCxnSpPr>
          <p:cNvPr id="6" name="Straight Arrow Connector 5">
            <a:extLst>
              <a:ext uri="{FF2B5EF4-FFF2-40B4-BE49-F238E27FC236}">
                <a16:creationId xmlns:a16="http://schemas.microsoft.com/office/drawing/2014/main" id="{0804386F-C0EF-0D41-B87F-57602D918C32}"/>
              </a:ext>
            </a:extLst>
          </p:cNvPr>
          <p:cNvCxnSpPr>
            <a:cxnSpLocks/>
          </p:cNvCxnSpPr>
          <p:nvPr/>
        </p:nvCxnSpPr>
        <p:spPr>
          <a:xfrm flipH="1" flipV="1">
            <a:off x="2479859" y="3214987"/>
            <a:ext cx="2730864" cy="21180"/>
          </a:xfrm>
          <a:prstGeom prst="straightConnector1">
            <a:avLst/>
          </a:prstGeom>
          <a:ln w="76200">
            <a:solidFill>
              <a:srgbClr val="2D8F3B"/>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1">
            <a:extLst>
              <a:ext uri="{FF2B5EF4-FFF2-40B4-BE49-F238E27FC236}">
                <a16:creationId xmlns:a16="http://schemas.microsoft.com/office/drawing/2014/main" id="{A86CF256-AC30-5549-0720-B8E89B5BFD66}"/>
              </a:ext>
            </a:extLst>
          </p:cNvPr>
          <p:cNvSpPr txBox="1">
            <a:spLocks/>
          </p:cNvSpPr>
          <p:nvPr/>
        </p:nvSpPr>
        <p:spPr>
          <a:xfrm>
            <a:off x="5926237" y="1462006"/>
            <a:ext cx="11464771" cy="4536504"/>
          </a:xfrm>
          <a:prstGeom prst="rect">
            <a:avLst/>
          </a:prstGeom>
        </p:spPr>
        <p:txBody>
          <a:bodyPr vert="horz" lIns="91440" tIns="45720" rIns="91440" bIns="45720" rtlCol="0">
            <a:normAutofit/>
          </a:bodyPr>
          <a:lstStyle>
            <a:lvl1pPr marL="228531" indent="-228531" algn="l" defTabSz="914126" rtl="0" eaLnBrk="1" latinLnBrk="0" hangingPunct="1">
              <a:lnSpc>
                <a:spcPts val="3239"/>
              </a:lnSpc>
              <a:spcBef>
                <a:spcPct val="20000"/>
              </a:spcBef>
              <a:spcAft>
                <a:spcPts val="1400"/>
              </a:spcAft>
              <a:buClr>
                <a:srgbClr val="2F6377"/>
              </a:buClr>
              <a:buSzPct val="65000"/>
              <a:buFont typeface="Wingdings" pitchFamily="2" charset="2"/>
              <a:buChar char="§"/>
              <a:tabLst/>
              <a:defRPr sz="3099" b="0" i="0" kern="1200">
                <a:solidFill>
                  <a:schemeClr val="tx1"/>
                </a:solidFill>
                <a:latin typeface="Arial Narrow" panose="020B0604020202020204" pitchFamily="34" charset="0"/>
                <a:ea typeface="+mn-ea"/>
                <a:cs typeface="Arial Narrow" panose="020B0604020202020204" pitchFamily="34" charset="0"/>
              </a:defRPr>
            </a:lvl1pPr>
            <a:lvl2pPr marL="576090" indent="-282490" algn="l" defTabSz="914126" rtl="0" eaLnBrk="1" latinLnBrk="0" hangingPunct="1">
              <a:spcBef>
                <a:spcPct val="20000"/>
              </a:spcBef>
              <a:buClr>
                <a:srgbClr val="669900"/>
              </a:buClr>
              <a:buSzPct val="89000"/>
              <a:buFont typeface="Arial" pitchFamily="34" charset="0"/>
              <a:buChar char="–"/>
              <a:tabLst>
                <a:tab pos="450715" algn="l"/>
              </a:tabLst>
              <a:defRPr sz="2699" b="0" i="0" kern="1200">
                <a:solidFill>
                  <a:schemeClr val="tx1"/>
                </a:solidFill>
                <a:latin typeface="Arial Narrow" panose="020B0604020202020204" pitchFamily="34" charset="0"/>
                <a:ea typeface="+mn-ea"/>
                <a:cs typeface="Arial Narrow" panose="020B0604020202020204" pitchFamily="34" charset="0"/>
              </a:defRPr>
            </a:lvl2pPr>
            <a:lvl3pPr marL="1037914" indent="-241228" algn="l" defTabSz="914126" rtl="0" eaLnBrk="1" latinLnBrk="0" hangingPunct="1">
              <a:spcBef>
                <a:spcPct val="20000"/>
              </a:spcBef>
              <a:buClr>
                <a:srgbClr val="C8D35D"/>
              </a:buClr>
              <a:buSzPct val="98000"/>
              <a:buFont typeface="Arial" pitchFamily="34" charset="0"/>
              <a:buChar char="•"/>
              <a:tabLst/>
              <a:defRPr sz="2399" b="0" i="0" kern="1200">
                <a:solidFill>
                  <a:schemeClr val="tx1"/>
                </a:solidFill>
                <a:latin typeface="Arial Narrow" panose="020B0604020202020204" pitchFamily="34" charset="0"/>
                <a:ea typeface="+mn-ea"/>
                <a:cs typeface="Arial Narrow" panose="020B0604020202020204" pitchFamily="34" charset="0"/>
              </a:defRPr>
            </a:lvl3pPr>
            <a:lvl4pPr marL="1599720" indent="-228531" algn="l" defTabSz="914126" rtl="0" eaLnBrk="1" latinLnBrk="0" hangingPunct="1">
              <a:spcBef>
                <a:spcPct val="20000"/>
              </a:spcBef>
              <a:buFont typeface="Arial" pitchFamily="34" charset="0"/>
              <a:buChar char="–"/>
              <a:defRPr sz="1999" b="0" i="0" kern="1200">
                <a:solidFill>
                  <a:schemeClr val="tx1"/>
                </a:solidFill>
                <a:latin typeface="Arial Narrow" panose="020B0604020202020204" pitchFamily="34" charset="0"/>
                <a:ea typeface="+mn-ea"/>
                <a:cs typeface="Arial Narrow" panose="020B0604020202020204" pitchFamily="34" charset="0"/>
              </a:defRPr>
            </a:lvl4pPr>
            <a:lvl5pPr marL="2056783" indent="-228531" algn="l" defTabSz="914126" rtl="0" eaLnBrk="1" latinLnBrk="0" hangingPunct="1">
              <a:spcBef>
                <a:spcPct val="20000"/>
              </a:spcBef>
              <a:buFont typeface="Arial" pitchFamily="34" charset="0"/>
              <a:buChar char="»"/>
              <a:defRPr sz="1999" b="0" i="0" kern="1200">
                <a:solidFill>
                  <a:schemeClr val="tx1"/>
                </a:solidFill>
                <a:latin typeface="Arial Narrow" panose="020B0604020202020204" pitchFamily="34" charset="0"/>
                <a:ea typeface="+mn-ea"/>
                <a:cs typeface="Arial Narrow"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Font typeface="Wingdings" pitchFamily="2" charset="2"/>
              <a:buNone/>
            </a:pPr>
            <a:r>
              <a:rPr lang="en-US" sz="2400" b="1">
                <a:solidFill>
                  <a:schemeClr val="accent1"/>
                </a:solidFill>
              </a:rPr>
              <a:t>Systems Engineering Approach</a:t>
            </a:r>
          </a:p>
        </p:txBody>
      </p:sp>
    </p:spTree>
    <p:custDataLst>
      <p:tags r:id="rId1"/>
    </p:custDataLst>
    <p:extLst>
      <p:ext uri="{BB962C8B-B14F-4D97-AF65-F5344CB8AC3E}">
        <p14:creationId xmlns:p14="http://schemas.microsoft.com/office/powerpoint/2010/main" val="2294131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0B3E-1CA7-2E3B-BCE5-44DF459F3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49D1F-3BFC-BF66-317B-4A746C479D73}"/>
              </a:ext>
            </a:extLst>
          </p:cNvPr>
          <p:cNvSpPr>
            <a:spLocks noGrp="1"/>
          </p:cNvSpPr>
          <p:nvPr>
            <p:ph type="title"/>
          </p:nvPr>
        </p:nvSpPr>
        <p:spPr>
          <a:xfrm>
            <a:off x="371867" y="82589"/>
            <a:ext cx="11662258" cy="1340768"/>
          </a:xfrm>
        </p:spPr>
        <p:txBody>
          <a:bodyPr>
            <a:normAutofit/>
          </a:bodyPr>
          <a:lstStyle/>
          <a:p>
            <a:pPr>
              <a:lnSpc>
                <a:spcPct val="87840"/>
              </a:lnSpc>
            </a:pPr>
            <a:r>
              <a:rPr lang="en-US" sz="4000"/>
              <a:t>What is Included in the Concept of Operations (ConOps)?</a:t>
            </a:r>
          </a:p>
        </p:txBody>
      </p:sp>
      <p:sp>
        <p:nvSpPr>
          <p:cNvPr id="3" name="Content Placeholder 2">
            <a:extLst>
              <a:ext uri="{FF2B5EF4-FFF2-40B4-BE49-F238E27FC236}">
                <a16:creationId xmlns:a16="http://schemas.microsoft.com/office/drawing/2014/main" id="{1B4DC060-250F-E97C-0B99-7437C97244D8}"/>
              </a:ext>
            </a:extLst>
          </p:cNvPr>
          <p:cNvSpPr>
            <a:spLocks noGrp="1"/>
          </p:cNvSpPr>
          <p:nvPr>
            <p:ph idx="1"/>
          </p:nvPr>
        </p:nvSpPr>
        <p:spPr>
          <a:xfrm>
            <a:off x="820718" y="1423357"/>
            <a:ext cx="10764557" cy="4714396"/>
          </a:xfrm>
        </p:spPr>
        <p:txBody>
          <a:bodyPr vert="horz" lIns="91440" tIns="45720" rIns="91440" bIns="45720" rtlCol="0" anchor="t">
            <a:normAutofit/>
          </a:bodyPr>
          <a:lstStyle/>
          <a:p>
            <a:pPr marL="227965" indent="-227965">
              <a:lnSpc>
                <a:spcPct val="80148"/>
              </a:lnSpc>
            </a:pPr>
            <a:r>
              <a:rPr lang="en-US" dirty="0"/>
              <a:t>A </a:t>
            </a:r>
            <a:r>
              <a:rPr lang="en-US" dirty="0" err="1"/>
              <a:t>ConOps</a:t>
            </a:r>
            <a:r>
              <a:rPr lang="en-US" dirty="0"/>
              <a:t> describes the proposed system around the idea of the individuals who will use that system. It includes:</a:t>
            </a:r>
          </a:p>
          <a:p>
            <a:pPr marL="575524" lvl="1" indent="-227965">
              <a:lnSpc>
                <a:spcPct val="80148"/>
              </a:lnSpc>
              <a:tabLst>
                <a:tab pos="574675" algn="l"/>
              </a:tabLst>
            </a:pPr>
            <a:r>
              <a:rPr lang="en-US" dirty="0"/>
              <a:t>Goals and objectives of the system</a:t>
            </a:r>
          </a:p>
          <a:p>
            <a:pPr marL="575524" lvl="1" indent="-227965">
              <a:lnSpc>
                <a:spcPct val="80148"/>
              </a:lnSpc>
            </a:pPr>
            <a:r>
              <a:rPr lang="en-US" dirty="0"/>
              <a:t>Strategies, tactics, policies, and constraints affecting the system</a:t>
            </a:r>
          </a:p>
          <a:p>
            <a:pPr marL="575524" lvl="1" indent="-227965">
              <a:lnSpc>
                <a:spcPct val="80148"/>
              </a:lnSpc>
            </a:pPr>
            <a:r>
              <a:rPr lang="en-US" dirty="0"/>
              <a:t>Organizations, activities, and interactions among participants and stakeholders</a:t>
            </a:r>
          </a:p>
          <a:p>
            <a:pPr marL="575524" lvl="1" indent="-227965">
              <a:lnSpc>
                <a:spcPct val="80148"/>
              </a:lnSpc>
            </a:pPr>
            <a:r>
              <a:rPr lang="en-US" dirty="0"/>
              <a:t>Clear statement of responsibilities and authorities delegated</a:t>
            </a:r>
          </a:p>
          <a:p>
            <a:pPr marL="575524" lvl="1" indent="-227965">
              <a:lnSpc>
                <a:spcPct val="80148"/>
              </a:lnSpc>
            </a:pPr>
            <a:r>
              <a:rPr lang="en-US" dirty="0"/>
              <a:t>Specific operational processes for fielding the system</a:t>
            </a:r>
          </a:p>
          <a:p>
            <a:pPr marL="575524" lvl="1" indent="-227965">
              <a:lnSpc>
                <a:spcPct val="80148"/>
              </a:lnSpc>
            </a:pPr>
            <a:r>
              <a:rPr lang="en-US" dirty="0"/>
              <a:t>Processes for initiating, developing, maintaining, and retiring the system</a:t>
            </a:r>
            <a:endParaRPr lang="en-US" sz="1200" dirty="0"/>
          </a:p>
        </p:txBody>
      </p:sp>
      <p:sp>
        <p:nvSpPr>
          <p:cNvPr id="5" name="Slide Number Placeholder 6">
            <a:extLst>
              <a:ext uri="{FF2B5EF4-FFF2-40B4-BE49-F238E27FC236}">
                <a16:creationId xmlns:a16="http://schemas.microsoft.com/office/drawing/2014/main" id="{232E7ADC-A5AF-1218-7FE6-E0E48F9D574F}"/>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14</a:t>
            </a:fld>
            <a:endParaRPr lang="en-GB"/>
          </a:p>
        </p:txBody>
      </p:sp>
      <p:sp>
        <p:nvSpPr>
          <p:cNvPr id="7" name="TextBox 6">
            <a:extLst>
              <a:ext uri="{FF2B5EF4-FFF2-40B4-BE49-F238E27FC236}">
                <a16:creationId xmlns:a16="http://schemas.microsoft.com/office/drawing/2014/main" id="{E1E0ADFE-5959-26D6-7153-D065262CFDE5}"/>
              </a:ext>
            </a:extLst>
          </p:cNvPr>
          <p:cNvSpPr txBox="1"/>
          <p:nvPr/>
        </p:nvSpPr>
        <p:spPr>
          <a:xfrm>
            <a:off x="975356" y="5203810"/>
            <a:ext cx="11058769" cy="523220"/>
          </a:xfrm>
          <a:prstGeom prst="rect">
            <a:avLst/>
          </a:prstGeom>
          <a:noFill/>
        </p:spPr>
        <p:txBody>
          <a:bodyPr wrap="square">
            <a:spAutoFit/>
          </a:bodyPr>
          <a:lstStyle/>
          <a:p>
            <a:r>
              <a:rPr lang="en-US" sz="2800" b="1" i="1">
                <a:solidFill>
                  <a:schemeClr val="accent1"/>
                </a:solidFill>
              </a:rPr>
              <a:t>Check the ConOps Template in your TTT Module 2 Resources List</a:t>
            </a:r>
            <a:endParaRPr lang="en-US" sz="2800" b="1">
              <a:solidFill>
                <a:schemeClr val="accent1"/>
              </a:solidFill>
            </a:endParaRPr>
          </a:p>
        </p:txBody>
      </p:sp>
    </p:spTree>
    <p:extLst>
      <p:ext uri="{BB962C8B-B14F-4D97-AF65-F5344CB8AC3E}">
        <p14:creationId xmlns:p14="http://schemas.microsoft.com/office/powerpoint/2010/main" val="2867102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E76D24-2657-035B-A3B4-EA911D637F6E}"/>
              </a:ext>
            </a:extLst>
          </p:cNvPr>
          <p:cNvSpPr>
            <a:spLocks noGrp="1"/>
          </p:cNvSpPr>
          <p:nvPr>
            <p:ph type="title"/>
          </p:nvPr>
        </p:nvSpPr>
        <p:spPr>
          <a:xfrm>
            <a:off x="277410" y="183726"/>
            <a:ext cx="11728582" cy="731330"/>
          </a:xfrm>
        </p:spPr>
        <p:txBody>
          <a:bodyPr/>
          <a:lstStyle/>
          <a:p>
            <a:r>
              <a:rPr lang="en-US"/>
              <a:t>What Goes in a Concept of Operations (ConOps)?</a:t>
            </a:r>
          </a:p>
        </p:txBody>
      </p:sp>
      <p:pic>
        <p:nvPicPr>
          <p:cNvPr id="35" name="Content Placeholder 34" descr=": Illustration of three people interacting with oversized computer screen displaying digital documents and folders. One person climbs a ladder toward a floating document, another sits atop the monitor, and a third points to a large folder icon. Background includes abstract plants, clouds, and stars, suggesting digital organization and collaboration.&#10;">
            <a:extLst>
              <a:ext uri="{FF2B5EF4-FFF2-40B4-BE49-F238E27FC236}">
                <a16:creationId xmlns:a16="http://schemas.microsoft.com/office/drawing/2014/main" id="{BD28CA19-FBC3-BE56-9863-09FF192D5ACB}"/>
              </a:ext>
            </a:extLst>
          </p:cNvPr>
          <p:cNvPicPr>
            <a:picLocks noGrp="1" noChangeAspect="1"/>
          </p:cNvPicPr>
          <p:nvPr>
            <p:ph idx="14"/>
          </p:nvPr>
        </p:nvPicPr>
        <p:blipFill>
          <a:blip r:embed="rId5" cstate="email">
            <a:extLst>
              <a:ext uri="{28A0092B-C50C-407E-A947-70E740481C1C}">
                <a14:useLocalDpi xmlns:a14="http://schemas.microsoft.com/office/drawing/2010/main"/>
              </a:ext>
            </a:extLst>
          </a:blip>
          <a:srcRect/>
          <a:stretch>
            <a:fillRect/>
          </a:stretch>
        </p:blipFill>
        <p:spPr>
          <a:xfrm>
            <a:off x="127985" y="2600008"/>
            <a:ext cx="6300080" cy="2751934"/>
          </a:xfrm>
        </p:spPr>
      </p:pic>
      <p:sp>
        <p:nvSpPr>
          <p:cNvPr id="9" name="TextBox 8">
            <a:extLst>
              <a:ext uri="{FF2B5EF4-FFF2-40B4-BE49-F238E27FC236}">
                <a16:creationId xmlns:a16="http://schemas.microsoft.com/office/drawing/2014/main" id="{6D413EA6-2EEA-B1BA-1B15-64FEA1CD739C}"/>
              </a:ext>
            </a:extLst>
          </p:cNvPr>
          <p:cNvSpPr txBox="1"/>
          <p:nvPr/>
        </p:nvSpPr>
        <p:spPr>
          <a:xfrm>
            <a:off x="333878" y="1511332"/>
            <a:ext cx="2649661" cy="1123419"/>
          </a:xfrm>
          <a:prstGeom prst="roundRect">
            <a:avLst/>
          </a:prstGeom>
          <a:solidFill>
            <a:schemeClr val="accent1">
              <a:lumMod val="20000"/>
              <a:lumOff val="80000"/>
            </a:schemeClr>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sz="1999" b="1"/>
              <a:t>Reflects various stakeholder’s viewpoints</a:t>
            </a:r>
          </a:p>
        </p:txBody>
      </p:sp>
      <p:sp>
        <p:nvSpPr>
          <p:cNvPr id="7" name="TextBox 6">
            <a:extLst>
              <a:ext uri="{FF2B5EF4-FFF2-40B4-BE49-F238E27FC236}">
                <a16:creationId xmlns:a16="http://schemas.microsoft.com/office/drawing/2014/main" id="{8535F24C-CECF-CE95-BC7B-A7085CEB92D6}"/>
              </a:ext>
            </a:extLst>
          </p:cNvPr>
          <p:cNvSpPr txBox="1"/>
          <p:nvPr/>
        </p:nvSpPr>
        <p:spPr>
          <a:xfrm>
            <a:off x="3610512" y="1764169"/>
            <a:ext cx="2649661" cy="1123286"/>
          </a:xfrm>
          <a:prstGeom prst="roundRect">
            <a:avLst/>
          </a:prstGeom>
          <a:solidFill>
            <a:schemeClr val="accent1">
              <a:lumMod val="20000"/>
              <a:lumOff val="80000"/>
            </a:schemeClr>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sz="1999" b="1"/>
              <a:t>Description of how the system will be used</a:t>
            </a:r>
          </a:p>
        </p:txBody>
      </p:sp>
      <p:sp>
        <p:nvSpPr>
          <p:cNvPr id="2" name="TextBox 1">
            <a:extLst>
              <a:ext uri="{FF2B5EF4-FFF2-40B4-BE49-F238E27FC236}">
                <a16:creationId xmlns:a16="http://schemas.microsoft.com/office/drawing/2014/main" id="{E2A80FE0-0485-B363-9708-84573D7DFDC9}"/>
              </a:ext>
            </a:extLst>
          </p:cNvPr>
          <p:cNvSpPr txBox="1"/>
          <p:nvPr/>
        </p:nvSpPr>
        <p:spPr>
          <a:xfrm>
            <a:off x="4185098" y="5327013"/>
            <a:ext cx="2242967" cy="276927"/>
          </a:xfrm>
          <a:prstGeom prst="rect">
            <a:avLst/>
          </a:prstGeom>
          <a:solidFill>
            <a:schemeClr val="bg1">
              <a:alpha val="80000"/>
            </a:schemeClr>
          </a:solidFill>
        </p:spPr>
        <p:txBody>
          <a:bodyPr wrap="square" rtlCol="0">
            <a:spAutoFit/>
          </a:bodyPr>
          <a:lstStyle/>
          <a:p>
            <a:r>
              <a:rPr lang="en-US" sz="1200"/>
              <a:t>Source: iStock.com/VectorMine</a:t>
            </a:r>
          </a:p>
        </p:txBody>
      </p:sp>
      <p:sp>
        <p:nvSpPr>
          <p:cNvPr id="8" name="TextBox 7">
            <a:extLst>
              <a:ext uri="{FF2B5EF4-FFF2-40B4-BE49-F238E27FC236}">
                <a16:creationId xmlns:a16="http://schemas.microsoft.com/office/drawing/2014/main" id="{CBA8491F-E774-8BEB-E1CD-AD7205E49B5D}"/>
              </a:ext>
            </a:extLst>
          </p:cNvPr>
          <p:cNvSpPr txBox="1"/>
          <p:nvPr/>
        </p:nvSpPr>
        <p:spPr>
          <a:xfrm>
            <a:off x="650265" y="5244197"/>
            <a:ext cx="1779454" cy="442559"/>
          </a:xfrm>
          <a:prstGeom prst="roundRect">
            <a:avLst/>
          </a:prstGeom>
          <a:solidFill>
            <a:schemeClr val="accent1">
              <a:lumMod val="20000"/>
              <a:lumOff val="80000"/>
            </a:schemeClr>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sz="1999" b="1"/>
              <a:t>Non-technical</a:t>
            </a:r>
          </a:p>
        </p:txBody>
      </p:sp>
      <p:sp>
        <p:nvSpPr>
          <p:cNvPr id="10" name="TextBox 9">
            <a:extLst>
              <a:ext uri="{FF2B5EF4-FFF2-40B4-BE49-F238E27FC236}">
                <a16:creationId xmlns:a16="http://schemas.microsoft.com/office/drawing/2014/main" id="{EE48717E-54D1-CA6D-6E83-489C052D88BE}"/>
              </a:ext>
            </a:extLst>
          </p:cNvPr>
          <p:cNvSpPr txBox="1"/>
          <p:nvPr/>
        </p:nvSpPr>
        <p:spPr>
          <a:xfrm>
            <a:off x="2699648" y="5626070"/>
            <a:ext cx="3217440" cy="1123419"/>
          </a:xfrm>
          <a:prstGeom prst="roundRect">
            <a:avLst/>
          </a:prstGeom>
          <a:solidFill>
            <a:schemeClr val="accent1">
              <a:lumMod val="20000"/>
              <a:lumOff val="80000"/>
            </a:schemeClr>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sz="1999" b="1"/>
              <a:t>Bridge between vague needs and technical requirements</a:t>
            </a:r>
          </a:p>
        </p:txBody>
      </p:sp>
      <p:sp>
        <p:nvSpPr>
          <p:cNvPr id="14" name="Content Placeholder 20">
            <a:extLst>
              <a:ext uri="{FF2B5EF4-FFF2-40B4-BE49-F238E27FC236}">
                <a16:creationId xmlns:a16="http://schemas.microsoft.com/office/drawing/2014/main" id="{02284CF5-70C9-A654-8E6C-E8DC71F76FD1}"/>
              </a:ext>
            </a:extLst>
          </p:cNvPr>
          <p:cNvSpPr txBox="1">
            <a:spLocks/>
          </p:cNvSpPr>
          <p:nvPr/>
        </p:nvSpPr>
        <p:spPr>
          <a:xfrm>
            <a:off x="6697993" y="1062574"/>
            <a:ext cx="5362847" cy="1123419"/>
          </a:xfrm>
          <a:prstGeom prst="roundRect">
            <a:avLst/>
          </a:prstGeom>
          <a:solidFill>
            <a:schemeClr val="bg1"/>
          </a:solidFill>
          <a:ln>
            <a:solidFill>
              <a:schemeClr val="tx1"/>
            </a:solidFill>
          </a:ln>
        </p:spPr>
        <p:txBody>
          <a:bodyPr anchor="ctr"/>
          <a:lst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r>
              <a:rPr lang="en-US" sz="2399" b="1" dirty="0"/>
              <a:t>Template from the Institute of Electrical and Electronics Engineers [IEEE] Standard 1362-1998 </a:t>
            </a:r>
          </a:p>
        </p:txBody>
      </p:sp>
      <p:sp>
        <p:nvSpPr>
          <p:cNvPr id="12" name="Content Placeholder 18">
            <a:extLst>
              <a:ext uri="{FF2B5EF4-FFF2-40B4-BE49-F238E27FC236}">
                <a16:creationId xmlns:a16="http://schemas.microsoft.com/office/drawing/2014/main" id="{B45872A4-8950-2C3C-8A7D-E71AF75C3FAB}"/>
              </a:ext>
            </a:extLst>
          </p:cNvPr>
          <p:cNvSpPr txBox="1">
            <a:spLocks/>
          </p:cNvSpPr>
          <p:nvPr/>
        </p:nvSpPr>
        <p:spPr>
          <a:xfrm>
            <a:off x="6697993" y="2312723"/>
            <a:ext cx="5362847" cy="4361551"/>
          </a:xfrm>
          <a:prstGeom prst="rect">
            <a:avLst/>
          </a:prstGeom>
        </p:spPr>
        <p:txBody>
          <a:bodyPr/>
          <a:lst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80904" indent="-280904">
              <a:spcBef>
                <a:spcPts val="600"/>
              </a:spcBef>
              <a:spcAft>
                <a:spcPts val="600"/>
              </a:spcAft>
              <a:buFont typeface="+mj-lt"/>
              <a:buAutoNum type="arabicPeriod"/>
            </a:pPr>
            <a:r>
              <a:rPr lang="en-US" sz="2100"/>
              <a:t>Scope</a:t>
            </a:r>
          </a:p>
          <a:p>
            <a:pPr marL="280904" indent="-280904">
              <a:spcBef>
                <a:spcPts val="600"/>
              </a:spcBef>
              <a:spcAft>
                <a:spcPts val="600"/>
              </a:spcAft>
              <a:buFont typeface="+mj-lt"/>
              <a:buAutoNum type="arabicPeriod"/>
            </a:pPr>
            <a:r>
              <a:rPr lang="en-US" sz="2100"/>
              <a:t>Referenced Documents</a:t>
            </a:r>
          </a:p>
          <a:p>
            <a:pPr marL="280904" indent="-280904">
              <a:spcBef>
                <a:spcPts val="600"/>
              </a:spcBef>
              <a:spcAft>
                <a:spcPts val="600"/>
              </a:spcAft>
              <a:buFont typeface="+mj-lt"/>
              <a:buAutoNum type="arabicPeriod"/>
            </a:pPr>
            <a:r>
              <a:rPr lang="en-US" sz="2100"/>
              <a:t>The Current System or Situation</a:t>
            </a:r>
          </a:p>
          <a:p>
            <a:pPr marL="280904" indent="-280904">
              <a:spcBef>
                <a:spcPts val="600"/>
              </a:spcBef>
              <a:spcAft>
                <a:spcPts val="600"/>
              </a:spcAft>
              <a:buFont typeface="+mj-lt"/>
              <a:buAutoNum type="arabicPeriod"/>
            </a:pPr>
            <a:r>
              <a:rPr lang="en-US" sz="2100"/>
              <a:t>Justification for and Nature of Changes</a:t>
            </a:r>
          </a:p>
          <a:p>
            <a:pPr marL="280904" indent="-280904">
              <a:spcBef>
                <a:spcPts val="600"/>
              </a:spcBef>
              <a:spcAft>
                <a:spcPts val="600"/>
              </a:spcAft>
              <a:buFont typeface="+mj-lt"/>
              <a:buAutoNum type="arabicPeriod"/>
            </a:pPr>
            <a:r>
              <a:rPr lang="en-US" sz="2100"/>
              <a:t>Concepts for the Proposed System</a:t>
            </a:r>
          </a:p>
          <a:p>
            <a:pPr marL="280904" indent="-280904">
              <a:spcBef>
                <a:spcPts val="600"/>
              </a:spcBef>
              <a:spcAft>
                <a:spcPts val="600"/>
              </a:spcAft>
              <a:buFont typeface="+mj-lt"/>
              <a:buAutoNum type="arabicPeriod"/>
            </a:pPr>
            <a:r>
              <a:rPr lang="en-US" sz="2100"/>
              <a:t>Operational Scenarios</a:t>
            </a:r>
          </a:p>
          <a:p>
            <a:pPr marL="280904" indent="-280904">
              <a:spcBef>
                <a:spcPts val="600"/>
              </a:spcBef>
              <a:spcAft>
                <a:spcPts val="600"/>
              </a:spcAft>
              <a:buFont typeface="+mj-lt"/>
              <a:buAutoNum type="arabicPeriod"/>
            </a:pPr>
            <a:r>
              <a:rPr lang="en-US" sz="2100"/>
              <a:t>Summary of Impacts</a:t>
            </a:r>
          </a:p>
          <a:p>
            <a:pPr marL="280904" indent="-280904">
              <a:spcBef>
                <a:spcPts val="600"/>
              </a:spcBef>
              <a:spcAft>
                <a:spcPts val="600"/>
              </a:spcAft>
              <a:buFont typeface="+mj-lt"/>
              <a:buAutoNum type="arabicPeriod"/>
            </a:pPr>
            <a:r>
              <a:rPr lang="en-US" sz="2100"/>
              <a:t>Analysis of Proposed System</a:t>
            </a:r>
          </a:p>
          <a:p>
            <a:pPr marL="457063" indent="-457063">
              <a:buFont typeface="+mj-lt"/>
              <a:buAutoNum type="arabicPeriod"/>
            </a:pPr>
            <a:endParaRPr lang="en-US" sz="2100"/>
          </a:p>
          <a:p>
            <a:endParaRPr lang="en-US" sz="2100"/>
          </a:p>
        </p:txBody>
      </p:sp>
      <p:sp>
        <p:nvSpPr>
          <p:cNvPr id="3" name="Slide Number Placeholder 2">
            <a:extLst>
              <a:ext uri="{FF2B5EF4-FFF2-40B4-BE49-F238E27FC236}">
                <a16:creationId xmlns:a16="http://schemas.microsoft.com/office/drawing/2014/main" id="{DFCE5B5E-DF9D-45E7-E0ED-0D22C9A561B1}"/>
              </a:ext>
            </a:extLst>
          </p:cNvPr>
          <p:cNvSpPr>
            <a:spLocks noGrp="1"/>
          </p:cNvSpPr>
          <p:nvPr>
            <p:ph type="sldNum" sz="quarter" idx="4"/>
          </p:nvPr>
        </p:nvSpPr>
        <p:spPr>
          <a:xfrm>
            <a:off x="11668501" y="6674275"/>
            <a:ext cx="520323" cy="182832"/>
          </a:xfrm>
        </p:spPr>
        <p:txBody>
          <a:bodyPr/>
          <a:lstStyle/>
          <a:p>
            <a:fld id="{06AFD9A9-B0BB-4714-B457-F5E05677FEA0}" type="slidenum">
              <a:rPr lang="en-US" smtClean="0"/>
              <a:pPr/>
              <a:t>15</a:t>
            </a:fld>
            <a:endParaRPr lang="en-US"/>
          </a:p>
        </p:txBody>
      </p:sp>
    </p:spTree>
    <p:custDataLst>
      <p:tags r:id="rId1"/>
    </p:custDataLst>
    <p:extLst>
      <p:ext uri="{BB962C8B-B14F-4D97-AF65-F5344CB8AC3E}">
        <p14:creationId xmlns:p14="http://schemas.microsoft.com/office/powerpoint/2010/main" val="4283238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D0F8C-F19F-1D6C-7B32-EF90A5949282}"/>
              </a:ext>
            </a:extLst>
          </p:cNvPr>
          <p:cNvSpPr>
            <a:spLocks noGrp="1"/>
          </p:cNvSpPr>
          <p:nvPr>
            <p:ph type="title"/>
          </p:nvPr>
        </p:nvSpPr>
        <p:spPr>
          <a:xfrm>
            <a:off x="503849" y="254901"/>
            <a:ext cx="11684976" cy="1280212"/>
          </a:xfrm>
        </p:spPr>
        <p:txBody>
          <a:bodyPr>
            <a:normAutofit/>
          </a:bodyPr>
          <a:lstStyle/>
          <a:p>
            <a:r>
              <a:rPr lang="en-US" sz="4000"/>
              <a:t>What Are User Needs? Why Are They Important?</a:t>
            </a:r>
          </a:p>
        </p:txBody>
      </p:sp>
      <p:sp>
        <p:nvSpPr>
          <p:cNvPr id="6" name="Text Placeholder 5">
            <a:extLst>
              <a:ext uri="{FF2B5EF4-FFF2-40B4-BE49-F238E27FC236}">
                <a16:creationId xmlns:a16="http://schemas.microsoft.com/office/drawing/2014/main" id="{D30D56D5-B109-A1A6-CDD9-E79EB802C84B}"/>
              </a:ext>
            </a:extLst>
          </p:cNvPr>
          <p:cNvSpPr>
            <a:spLocks noGrp="1"/>
          </p:cNvSpPr>
          <p:nvPr>
            <p:ph type="body" idx="1"/>
          </p:nvPr>
        </p:nvSpPr>
        <p:spPr/>
        <p:txBody>
          <a:bodyPr/>
          <a:lstStyle/>
          <a:p>
            <a:r>
              <a:rPr lang="en-US"/>
              <a:t>Definition</a:t>
            </a:r>
          </a:p>
        </p:txBody>
      </p:sp>
      <p:sp>
        <p:nvSpPr>
          <p:cNvPr id="7" name="Content Placeholder 6">
            <a:extLst>
              <a:ext uri="{FF2B5EF4-FFF2-40B4-BE49-F238E27FC236}">
                <a16:creationId xmlns:a16="http://schemas.microsoft.com/office/drawing/2014/main" id="{3259E3C6-09FE-C669-CB4F-597430FE1354}"/>
              </a:ext>
            </a:extLst>
          </p:cNvPr>
          <p:cNvSpPr>
            <a:spLocks noGrp="1"/>
          </p:cNvSpPr>
          <p:nvPr>
            <p:ph sz="half" idx="2"/>
          </p:nvPr>
        </p:nvSpPr>
        <p:spPr/>
        <p:txBody>
          <a:bodyPr/>
          <a:lstStyle/>
          <a:p>
            <a:r>
              <a:rPr lang="en-US" dirty="0"/>
              <a:t>A user need is a high-level capability, service, or outcome that the stakeholder expects the system to be able to do. </a:t>
            </a:r>
            <a:br>
              <a:rPr lang="en-US" dirty="0"/>
            </a:br>
            <a:r>
              <a:rPr lang="en-US" dirty="0"/>
              <a:t>It is what the user or stakeholder wants or needs the system to do, without specifying how it should be done. </a:t>
            </a:r>
          </a:p>
          <a:p>
            <a:endParaRPr lang="en-US" dirty="0"/>
          </a:p>
        </p:txBody>
      </p:sp>
      <p:sp>
        <p:nvSpPr>
          <p:cNvPr id="8" name="Text Placeholder 7">
            <a:extLst>
              <a:ext uri="{FF2B5EF4-FFF2-40B4-BE49-F238E27FC236}">
                <a16:creationId xmlns:a16="http://schemas.microsoft.com/office/drawing/2014/main" id="{DBE992CB-8D6E-4BB1-52DE-ED03450E1F8E}"/>
              </a:ext>
            </a:extLst>
          </p:cNvPr>
          <p:cNvSpPr>
            <a:spLocks noGrp="1"/>
          </p:cNvSpPr>
          <p:nvPr>
            <p:ph type="body" sz="quarter" idx="3"/>
          </p:nvPr>
        </p:nvSpPr>
        <p:spPr/>
        <p:txBody>
          <a:bodyPr/>
          <a:lstStyle/>
          <a:p>
            <a:r>
              <a:rPr lang="en-US"/>
              <a:t>Considerations</a:t>
            </a:r>
          </a:p>
        </p:txBody>
      </p:sp>
      <p:sp>
        <p:nvSpPr>
          <p:cNvPr id="9" name="Content Placeholder 8">
            <a:extLst>
              <a:ext uri="{FF2B5EF4-FFF2-40B4-BE49-F238E27FC236}">
                <a16:creationId xmlns:a16="http://schemas.microsoft.com/office/drawing/2014/main" id="{974C9496-BD58-4E43-3237-62C1B52ED501}"/>
              </a:ext>
            </a:extLst>
          </p:cNvPr>
          <p:cNvSpPr>
            <a:spLocks noGrp="1"/>
          </p:cNvSpPr>
          <p:nvPr>
            <p:ph sz="quarter" idx="4"/>
          </p:nvPr>
        </p:nvSpPr>
        <p:spPr/>
        <p:txBody>
          <a:bodyPr/>
          <a:lstStyle/>
          <a:p>
            <a:r>
              <a:rPr lang="en-US"/>
              <a:t>Expressed in plain language from the user’s perspective</a:t>
            </a:r>
          </a:p>
          <a:p>
            <a:r>
              <a:rPr lang="en-US"/>
              <a:t>Focused on desired outcomes, not technical solutions</a:t>
            </a:r>
          </a:p>
          <a:p>
            <a:r>
              <a:rPr lang="en-US"/>
              <a:t>User needs define the system requirements later in the SE process</a:t>
            </a:r>
          </a:p>
          <a:p>
            <a:endParaRPr lang="en-US"/>
          </a:p>
        </p:txBody>
      </p:sp>
      <p:sp>
        <p:nvSpPr>
          <p:cNvPr id="4" name="Slide Number Placeholder 3">
            <a:extLst>
              <a:ext uri="{FF2B5EF4-FFF2-40B4-BE49-F238E27FC236}">
                <a16:creationId xmlns:a16="http://schemas.microsoft.com/office/drawing/2014/main" id="{033C5F53-443C-CC92-6ED7-150FE355F94C}"/>
              </a:ext>
            </a:extLst>
          </p:cNvPr>
          <p:cNvSpPr>
            <a:spLocks noGrp="1"/>
          </p:cNvSpPr>
          <p:nvPr>
            <p:ph type="sldNum" sz="quarter" idx="12"/>
          </p:nvPr>
        </p:nvSpPr>
        <p:spPr/>
        <p:txBody>
          <a:bodyPr/>
          <a:lstStyle/>
          <a:p>
            <a:fld id="{9446DE86-F6E0-43C3-BAE3-92147BB48443}" type="slidenum">
              <a:rPr lang="en-GB" smtClean="0"/>
              <a:pPr/>
              <a:t>16</a:t>
            </a:fld>
            <a:endParaRPr lang="en-GB"/>
          </a:p>
        </p:txBody>
      </p:sp>
    </p:spTree>
    <p:extLst>
      <p:ext uri="{BB962C8B-B14F-4D97-AF65-F5344CB8AC3E}">
        <p14:creationId xmlns:p14="http://schemas.microsoft.com/office/powerpoint/2010/main" val="3328912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4838E8-122D-6572-B75E-A499D566C098}"/>
              </a:ext>
            </a:extLst>
          </p:cNvPr>
          <p:cNvSpPr>
            <a:spLocks noGrp="1"/>
          </p:cNvSpPr>
          <p:nvPr>
            <p:ph type="title"/>
          </p:nvPr>
        </p:nvSpPr>
        <p:spPr>
          <a:xfrm>
            <a:off x="335273" y="368776"/>
            <a:ext cx="11662258" cy="1340768"/>
          </a:xfrm>
        </p:spPr>
        <p:txBody>
          <a:bodyPr>
            <a:normAutofit/>
          </a:bodyPr>
          <a:lstStyle/>
          <a:p>
            <a:r>
              <a:rPr lang="en-US" sz="4000"/>
              <a:t>Defining Needs from the Users’ Perspectives</a:t>
            </a:r>
          </a:p>
        </p:txBody>
      </p:sp>
      <p:sp>
        <p:nvSpPr>
          <p:cNvPr id="2" name="Slide Number Placeholder 6">
            <a:extLst>
              <a:ext uri="{FF2B5EF4-FFF2-40B4-BE49-F238E27FC236}">
                <a16:creationId xmlns:a16="http://schemas.microsoft.com/office/drawing/2014/main" id="{80BF27D9-5F50-E9DD-DD82-4DC60BDC6F81}"/>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17</a:t>
            </a:fld>
            <a:endParaRPr lang="en-GB"/>
          </a:p>
        </p:txBody>
      </p:sp>
      <p:sp>
        <p:nvSpPr>
          <p:cNvPr id="4" name="TextBox 3">
            <a:extLst>
              <a:ext uri="{FF2B5EF4-FFF2-40B4-BE49-F238E27FC236}">
                <a16:creationId xmlns:a16="http://schemas.microsoft.com/office/drawing/2014/main" id="{93529B32-C05C-4396-CEAF-096C2A92318E}"/>
              </a:ext>
            </a:extLst>
          </p:cNvPr>
          <p:cNvSpPr txBox="1"/>
          <p:nvPr/>
        </p:nvSpPr>
        <p:spPr>
          <a:xfrm>
            <a:off x="335273" y="1709544"/>
            <a:ext cx="11200409" cy="2897653"/>
          </a:xfrm>
          <a:prstGeom prst="rect">
            <a:avLst/>
          </a:prstGeom>
          <a:noFill/>
          <a:ln>
            <a:noFill/>
          </a:ln>
        </p:spPr>
        <p:txBody>
          <a:bodyPr wrap="square">
            <a:spAutoFit/>
          </a:bodyPr>
          <a:lstStyle/>
          <a:p>
            <a:pPr marL="285750" indent="-285750">
              <a:lnSpc>
                <a:spcPct val="110000"/>
              </a:lnSpc>
              <a:buFont typeface="Arial" panose="020B0604020202020204" pitchFamily="34" charset="0"/>
              <a:buChar char="•"/>
            </a:pPr>
            <a:r>
              <a:rPr lang="en-US" sz="2800" b="1">
                <a:solidFill>
                  <a:sysClr val="windowText" lastClr="000000"/>
                </a:solidFill>
                <a:latin typeface="Arial Narrow" panose="020B0606020202030204" pitchFamily="34" charset="0"/>
              </a:rPr>
              <a:t>Who</a:t>
            </a:r>
            <a:r>
              <a:rPr lang="en-US" sz="2800">
                <a:solidFill>
                  <a:sysClr val="windowText" lastClr="000000"/>
                </a:solidFill>
                <a:latin typeface="Arial Narrow" panose="020B0606020202030204" pitchFamily="34" charset="0"/>
              </a:rPr>
              <a:t> – Who are the stakeholders involved with the system?</a:t>
            </a:r>
          </a:p>
          <a:p>
            <a:pPr marL="285750" indent="-285750">
              <a:lnSpc>
                <a:spcPct val="110000"/>
              </a:lnSpc>
              <a:buFont typeface="Arial" panose="020B0604020202020204" pitchFamily="34" charset="0"/>
              <a:buChar char="•"/>
            </a:pPr>
            <a:r>
              <a:rPr lang="en-US" sz="2800" b="1">
                <a:solidFill>
                  <a:sysClr val="windowText" lastClr="000000"/>
                </a:solidFill>
                <a:latin typeface="Arial Narrow" panose="020B0606020202030204" pitchFamily="34" charset="0"/>
              </a:rPr>
              <a:t>What</a:t>
            </a:r>
            <a:r>
              <a:rPr lang="en-US" sz="2800">
                <a:solidFill>
                  <a:sysClr val="windowText" lastClr="000000"/>
                </a:solidFill>
                <a:latin typeface="Arial Narrow" panose="020B0606020202030204" pitchFamily="34" charset="0"/>
              </a:rPr>
              <a:t> – What are the elements and the high-level capabilities of the system?</a:t>
            </a:r>
          </a:p>
          <a:p>
            <a:pPr marL="285750" indent="-285750">
              <a:lnSpc>
                <a:spcPct val="110000"/>
              </a:lnSpc>
              <a:buFont typeface="Arial" panose="020B0604020202020204" pitchFamily="34" charset="0"/>
              <a:buChar char="•"/>
            </a:pPr>
            <a:r>
              <a:rPr lang="en-US" sz="2800" b="1">
                <a:solidFill>
                  <a:sysClr val="windowText" lastClr="000000"/>
                </a:solidFill>
                <a:latin typeface="Arial Narrow" panose="020B0606020202030204" pitchFamily="34" charset="0"/>
              </a:rPr>
              <a:t>Where</a:t>
            </a:r>
            <a:r>
              <a:rPr lang="en-US" sz="2800">
                <a:solidFill>
                  <a:sysClr val="windowText" lastClr="000000"/>
                </a:solidFill>
                <a:latin typeface="Arial Narrow" panose="020B0606020202030204" pitchFamily="34" charset="0"/>
              </a:rPr>
              <a:t> – What is the geographic and physical extent of the system?</a:t>
            </a:r>
          </a:p>
          <a:p>
            <a:pPr marL="285750" indent="-285750">
              <a:lnSpc>
                <a:spcPct val="110000"/>
              </a:lnSpc>
              <a:buFont typeface="Arial" panose="020B0604020202020204" pitchFamily="34" charset="0"/>
              <a:buChar char="•"/>
            </a:pPr>
            <a:r>
              <a:rPr lang="en-US" sz="2800" b="1">
                <a:solidFill>
                  <a:sysClr val="windowText" lastClr="000000"/>
                </a:solidFill>
                <a:latin typeface="Arial Narrow" panose="020B0606020202030204" pitchFamily="34" charset="0"/>
              </a:rPr>
              <a:t>When</a:t>
            </a:r>
            <a:r>
              <a:rPr lang="en-US" sz="2800">
                <a:solidFill>
                  <a:sysClr val="windowText" lastClr="000000"/>
                </a:solidFill>
                <a:latin typeface="Arial Narrow" panose="020B0606020202030204" pitchFamily="34" charset="0"/>
              </a:rPr>
              <a:t> – What is the sequence of activities that will be performed?</a:t>
            </a:r>
          </a:p>
          <a:p>
            <a:pPr marL="285750" indent="-285750">
              <a:lnSpc>
                <a:spcPct val="110000"/>
              </a:lnSpc>
              <a:buFont typeface="Arial" panose="020B0604020202020204" pitchFamily="34" charset="0"/>
              <a:buChar char="•"/>
            </a:pPr>
            <a:r>
              <a:rPr lang="en-US" sz="2800" b="1">
                <a:solidFill>
                  <a:sysClr val="windowText" lastClr="000000"/>
                </a:solidFill>
                <a:latin typeface="Arial Narrow" panose="020B0606020202030204" pitchFamily="34" charset="0"/>
              </a:rPr>
              <a:t>Why</a:t>
            </a:r>
            <a:r>
              <a:rPr lang="en-US" sz="2800">
                <a:solidFill>
                  <a:sysClr val="windowText" lastClr="000000"/>
                </a:solidFill>
                <a:latin typeface="Arial Narrow" panose="020B0606020202030204" pitchFamily="34" charset="0"/>
              </a:rPr>
              <a:t> – What is the problem or opportunity addressed by the system?</a:t>
            </a:r>
          </a:p>
          <a:p>
            <a:pPr marL="285750" indent="-285750">
              <a:lnSpc>
                <a:spcPct val="110000"/>
              </a:lnSpc>
              <a:buFont typeface="Arial" panose="020B0604020202020204" pitchFamily="34" charset="0"/>
              <a:buChar char="•"/>
            </a:pPr>
            <a:r>
              <a:rPr lang="en-US" sz="2800" b="1">
                <a:solidFill>
                  <a:sysClr val="windowText" lastClr="000000"/>
                </a:solidFill>
                <a:latin typeface="Arial Narrow" panose="020B0606020202030204" pitchFamily="34" charset="0"/>
              </a:rPr>
              <a:t>How</a:t>
            </a:r>
            <a:r>
              <a:rPr lang="en-US" sz="2800">
                <a:solidFill>
                  <a:sysClr val="windowText" lastClr="000000"/>
                </a:solidFill>
                <a:latin typeface="Arial Narrow" panose="020B0606020202030204" pitchFamily="34" charset="0"/>
              </a:rPr>
              <a:t> – How will the system be developed, operated, and maintained?</a:t>
            </a:r>
          </a:p>
        </p:txBody>
      </p:sp>
      <p:pic>
        <p:nvPicPr>
          <p:cNvPr id="11" name="Graphic 10" descr="Users outline">
            <a:extLst>
              <a:ext uri="{FF2B5EF4-FFF2-40B4-BE49-F238E27FC236}">
                <a16:creationId xmlns:a16="http://schemas.microsoft.com/office/drawing/2014/main" id="{56728A80-A1D7-49B8-212A-7A91E60ADA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6983" y="3859380"/>
            <a:ext cx="2186569" cy="2186569"/>
          </a:xfrm>
          <a:prstGeom prst="rect">
            <a:avLst/>
          </a:prstGeom>
        </p:spPr>
      </p:pic>
    </p:spTree>
    <p:extLst>
      <p:ext uri="{BB962C8B-B14F-4D97-AF65-F5344CB8AC3E}">
        <p14:creationId xmlns:p14="http://schemas.microsoft.com/office/powerpoint/2010/main" val="2369660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B18AF-6BF3-F956-DAE0-DF21DE60E0E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D8804-ADB4-F053-87F0-7A2AACAFDBD9}"/>
              </a:ext>
            </a:extLst>
          </p:cNvPr>
          <p:cNvSpPr>
            <a:spLocks noGrp="1"/>
          </p:cNvSpPr>
          <p:nvPr>
            <p:ph type="sldNum" sz="quarter" idx="12"/>
          </p:nvPr>
        </p:nvSpPr>
        <p:spPr/>
        <p:txBody>
          <a:bodyPr/>
          <a:lstStyle/>
          <a:p>
            <a:fld id="{06AFD9A9-B0BB-4714-B457-F5E05677FEA0}" type="slidenum">
              <a:rPr lang="en-US" smtClean="0"/>
              <a:pPr/>
              <a:t>18</a:t>
            </a:fld>
            <a:endParaRPr lang="en-US"/>
          </a:p>
        </p:txBody>
      </p:sp>
      <p:sp>
        <p:nvSpPr>
          <p:cNvPr id="19" name="Content Placeholder 18">
            <a:extLst>
              <a:ext uri="{FF2B5EF4-FFF2-40B4-BE49-F238E27FC236}">
                <a16:creationId xmlns:a16="http://schemas.microsoft.com/office/drawing/2014/main" id="{A5ED7E40-B9E5-85A7-E533-D64F77D22851}"/>
              </a:ext>
            </a:extLst>
          </p:cNvPr>
          <p:cNvSpPr>
            <a:spLocks noGrp="1"/>
          </p:cNvSpPr>
          <p:nvPr>
            <p:ph idx="4294967295"/>
          </p:nvPr>
        </p:nvSpPr>
        <p:spPr>
          <a:xfrm>
            <a:off x="4441371" y="1457588"/>
            <a:ext cx="7588703" cy="4799012"/>
          </a:xfrm>
        </p:spPr>
        <p:txBody>
          <a:bodyPr>
            <a:normAutofit fontScale="92500" lnSpcReduction="20000"/>
          </a:bodyPr>
          <a:lstStyle/>
          <a:p>
            <a:pPr marL="0" indent="0" defTabSz="914400" eaLnBrk="0" fontAlgn="base" hangingPunct="0">
              <a:lnSpc>
                <a:spcPct val="100000"/>
              </a:lnSpc>
              <a:spcBef>
                <a:spcPts val="0"/>
              </a:spcBef>
              <a:spcAft>
                <a:spcPts val="1200"/>
              </a:spcAft>
              <a:buClr>
                <a:srgbClr val="0C0C0C"/>
              </a:buClr>
              <a:buSzTx/>
              <a:buNone/>
              <a:defRPr/>
            </a:pPr>
            <a:r>
              <a:rPr kumimoji="0" lang="en-US" sz="2400" b="1" i="0" strike="noStrike" kern="1200" cap="none" spc="0" normalizeH="0" baseline="0" noProof="0">
                <a:ln>
                  <a:noFill/>
                </a:ln>
                <a:solidFill>
                  <a:srgbClr val="0C0C0C"/>
                </a:solidFill>
                <a:effectLst/>
                <a:uLnTx/>
                <a:uFillTx/>
                <a:latin typeface="Franklin Gothic Book" panose="020B0503020102020204"/>
              </a:rPr>
              <a:t>Questions to Consider When Developing the ConOps:</a:t>
            </a:r>
          </a:p>
          <a:p>
            <a:pPr defTabSz="914400" eaLnBrk="0" fontAlgn="base" hangingPunct="0">
              <a:lnSpc>
                <a:spcPct val="100000"/>
              </a:lnSpc>
              <a:spcBef>
                <a:spcPts val="0"/>
              </a:spcBef>
              <a:spcAft>
                <a:spcPts val="1200"/>
              </a:spcAft>
              <a:buClr>
                <a:srgbClr val="0C0C0C"/>
              </a:buClr>
              <a:buSzTx/>
              <a:defRPr/>
            </a:pPr>
            <a:r>
              <a:rPr kumimoji="0" lang="en-US" sz="2400" b="0" i="0" u="none" strike="noStrike" kern="1200" cap="none" spc="0" normalizeH="0" baseline="0" noProof="0">
                <a:ln>
                  <a:noFill/>
                </a:ln>
                <a:solidFill>
                  <a:srgbClr val="0C0C0C"/>
                </a:solidFill>
                <a:effectLst/>
                <a:uLnTx/>
                <a:uFillTx/>
                <a:latin typeface="Franklin Gothic Book" panose="020B0503020102020204"/>
              </a:rPr>
              <a:t>What details do we know about the transportation problem?</a:t>
            </a:r>
          </a:p>
          <a:p>
            <a:pPr defTabSz="914400" eaLnBrk="0" fontAlgn="base" hangingPunct="0">
              <a:lnSpc>
                <a:spcPct val="100000"/>
              </a:lnSpc>
              <a:spcBef>
                <a:spcPts val="0"/>
              </a:spcBef>
              <a:spcAft>
                <a:spcPts val="1200"/>
              </a:spcAft>
              <a:buClr>
                <a:srgbClr val="0C0C0C"/>
              </a:buClr>
              <a:buSzTx/>
              <a:defRPr/>
            </a:pPr>
            <a:r>
              <a:rPr kumimoji="0" lang="en-US" sz="2400" b="0" i="0" u="none" strike="noStrike" kern="1200" cap="none" spc="0" normalizeH="0" baseline="0" noProof="0">
                <a:ln>
                  <a:noFill/>
                </a:ln>
                <a:solidFill>
                  <a:srgbClr val="0C0C0C"/>
                </a:solidFill>
                <a:effectLst/>
                <a:uLnTx/>
                <a:uFillTx/>
                <a:latin typeface="Franklin Gothic Book" panose="020B0503020102020204"/>
              </a:rPr>
              <a:t>Who are the stakeholders involved? </a:t>
            </a:r>
          </a:p>
          <a:p>
            <a:pPr defTabSz="914400" eaLnBrk="0" fontAlgn="base" hangingPunct="0">
              <a:lnSpc>
                <a:spcPct val="100000"/>
              </a:lnSpc>
              <a:spcBef>
                <a:spcPts val="0"/>
              </a:spcBef>
              <a:spcAft>
                <a:spcPts val="1200"/>
              </a:spcAft>
              <a:buClr>
                <a:srgbClr val="0C0C0C"/>
              </a:buClr>
              <a:buSzTx/>
              <a:defRPr/>
            </a:pPr>
            <a:r>
              <a:rPr kumimoji="0" lang="en-US" sz="2400" b="0" i="0" u="none" strike="noStrike" kern="1200" cap="none" spc="0" normalizeH="0" baseline="0" noProof="0">
                <a:ln>
                  <a:noFill/>
                </a:ln>
                <a:solidFill>
                  <a:srgbClr val="0C0C0C"/>
                </a:solidFill>
                <a:effectLst/>
                <a:uLnTx/>
                <a:uFillTx/>
                <a:latin typeface="Franklin Gothic Book" panose="020B0503020102020204"/>
              </a:rPr>
              <a:t>What are some ways to alert drivers? </a:t>
            </a:r>
          </a:p>
          <a:p>
            <a:pPr defTabSz="914400" eaLnBrk="0" fontAlgn="base" hangingPunct="0">
              <a:lnSpc>
                <a:spcPct val="100000"/>
              </a:lnSpc>
              <a:spcBef>
                <a:spcPts val="0"/>
              </a:spcBef>
              <a:spcAft>
                <a:spcPts val="1200"/>
              </a:spcAft>
              <a:buClr>
                <a:srgbClr val="0C0C0C"/>
              </a:buClr>
              <a:buSzTx/>
              <a:defRPr/>
            </a:pPr>
            <a:r>
              <a:rPr kumimoji="0" lang="en-US" sz="2400" b="0" i="0" u="none" strike="noStrike" kern="1200" cap="none" spc="0" normalizeH="0" baseline="0" noProof="0">
                <a:ln>
                  <a:noFill/>
                </a:ln>
                <a:solidFill>
                  <a:srgbClr val="0C0C0C"/>
                </a:solidFill>
                <a:effectLst/>
                <a:uLnTx/>
                <a:uFillTx/>
                <a:latin typeface="Franklin Gothic Book" panose="020B0503020102020204"/>
              </a:rPr>
              <a:t>What has the Department of Transportation (DOT) implemented already? What are the limitations of these solutions?</a:t>
            </a:r>
          </a:p>
          <a:p>
            <a:pPr defTabSz="914400" eaLnBrk="0" fontAlgn="base" hangingPunct="0">
              <a:lnSpc>
                <a:spcPct val="100000"/>
              </a:lnSpc>
              <a:spcBef>
                <a:spcPts val="0"/>
              </a:spcBef>
              <a:spcAft>
                <a:spcPts val="1200"/>
              </a:spcAft>
              <a:buClr>
                <a:srgbClr val="0C0C0C"/>
              </a:buClr>
              <a:buSzTx/>
              <a:defRPr/>
            </a:pPr>
            <a:r>
              <a:rPr kumimoji="0" lang="en-US" sz="2400" b="0" i="0" u="none" strike="noStrike" kern="1200" cap="none" spc="0" normalizeH="0" baseline="0" noProof="0">
                <a:ln>
                  <a:noFill/>
                </a:ln>
                <a:solidFill>
                  <a:srgbClr val="0C0C0C"/>
                </a:solidFill>
                <a:effectLst/>
                <a:uLnTx/>
                <a:uFillTx/>
                <a:latin typeface="Franklin Gothic Book" panose="020B0503020102020204"/>
              </a:rPr>
              <a:t>What would a technology solution need to do to better mitigate the WWD problem?</a:t>
            </a:r>
          </a:p>
          <a:p>
            <a:pPr defTabSz="914400" eaLnBrk="0" fontAlgn="base" hangingPunct="0">
              <a:lnSpc>
                <a:spcPct val="100000"/>
              </a:lnSpc>
              <a:spcBef>
                <a:spcPts val="0"/>
              </a:spcBef>
              <a:spcAft>
                <a:spcPts val="1200"/>
              </a:spcAft>
              <a:buClr>
                <a:srgbClr val="0C0C0C"/>
              </a:buClr>
              <a:buSzTx/>
              <a:defRPr/>
            </a:pPr>
            <a:r>
              <a:rPr kumimoji="0" lang="en-US" sz="2400" b="0" i="0" u="none" strike="noStrike" kern="1200" cap="none" spc="0" normalizeH="0" baseline="0" noProof="0">
                <a:ln>
                  <a:noFill/>
                </a:ln>
                <a:solidFill>
                  <a:srgbClr val="0C0C0C"/>
                </a:solidFill>
                <a:effectLst/>
                <a:uLnTx/>
                <a:uFillTx/>
                <a:latin typeface="Franklin Gothic Book" panose="020B0503020102020204"/>
              </a:rPr>
              <a:t>What other information might you need to know to develop a solution for this problem? </a:t>
            </a:r>
          </a:p>
          <a:p>
            <a:pPr marL="822960" marR="0" lvl="2" indent="-274320" algn="l" defTabSz="914400" rtl="0" eaLnBrk="0" fontAlgn="base" latinLnBrk="0" hangingPunct="0">
              <a:lnSpc>
                <a:spcPct val="100000"/>
              </a:lnSpc>
              <a:spcBef>
                <a:spcPts val="0"/>
              </a:spcBef>
              <a:spcAft>
                <a:spcPts val="1200"/>
              </a:spcAft>
              <a:buClr>
                <a:srgbClr val="FFFFFF">
                  <a:lumMod val="50000"/>
                </a:srgbClr>
              </a:buClr>
              <a:buSzTx/>
              <a:buFont typeface="Arial" panose="020B0604020202020204" pitchFamily="34" charset="0"/>
              <a:buChar char="‒"/>
              <a:tabLst/>
              <a:defRPr/>
            </a:pPr>
            <a:r>
              <a:rPr kumimoji="0" lang="en-US" sz="2400" b="0" i="0" u="none" strike="noStrike" kern="1200" cap="none" spc="0" normalizeH="0" baseline="0" noProof="0">
                <a:ln>
                  <a:noFill/>
                </a:ln>
                <a:solidFill>
                  <a:srgbClr val="0C0C0C"/>
                </a:solidFill>
                <a:effectLst/>
                <a:uLnTx/>
                <a:uFillTx/>
                <a:latin typeface="Franklin Gothic Book" panose="020B0503020102020204"/>
              </a:rPr>
              <a:t>What other questions would you ask to better understand the problem, needs, or desired solution?</a:t>
            </a:r>
          </a:p>
        </p:txBody>
      </p:sp>
      <p:sp>
        <p:nvSpPr>
          <p:cNvPr id="7" name="Rectangle 6">
            <a:extLst>
              <a:ext uri="{FF2B5EF4-FFF2-40B4-BE49-F238E27FC236}">
                <a16:creationId xmlns:a16="http://schemas.microsoft.com/office/drawing/2014/main" id="{8C7F7554-AFEE-1B3F-64CD-271803A8EA9A}"/>
              </a:ext>
            </a:extLst>
          </p:cNvPr>
          <p:cNvSpPr/>
          <p:nvPr/>
        </p:nvSpPr>
        <p:spPr>
          <a:xfrm>
            <a:off x="-1" y="864"/>
            <a:ext cx="12188825" cy="1332470"/>
          </a:xfrm>
          <a:prstGeom prst="rect">
            <a:avLst/>
          </a:prstGeom>
          <a:solidFill>
            <a:srgbClr val="1A2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64B246C-F4AD-46C7-42FC-B7AAA2DDEFD1}"/>
              </a:ext>
            </a:extLst>
          </p:cNvPr>
          <p:cNvSpPr>
            <a:spLocks noGrp="1"/>
          </p:cNvSpPr>
          <p:nvPr>
            <p:ph type="title"/>
          </p:nvPr>
        </p:nvSpPr>
        <p:spPr>
          <a:xfrm>
            <a:off x="263282" y="21185"/>
            <a:ext cx="11662258" cy="1340768"/>
          </a:xfrm>
        </p:spPr>
        <p:txBody>
          <a:bodyPr/>
          <a:lstStyle/>
          <a:p>
            <a:r>
              <a:rPr lang="en-US">
                <a:solidFill>
                  <a:schemeClr val="bg1"/>
                </a:solidFill>
              </a:rPr>
              <a:t>Building the ConOps: </a:t>
            </a:r>
            <a:r>
              <a:rPr lang="en-US" i="1">
                <a:solidFill>
                  <a:schemeClr val="bg1"/>
                </a:solidFill>
              </a:rPr>
              <a:t>Wrong-way Driving Example</a:t>
            </a:r>
          </a:p>
        </p:txBody>
      </p:sp>
      <p:pic>
        <p:nvPicPr>
          <p:cNvPr id="5" name="Picture Placeholder 10" descr="Do not enter and wrong-way signs at an onramp. &#10;">
            <a:extLst>
              <a:ext uri="{FF2B5EF4-FFF2-40B4-BE49-F238E27FC236}">
                <a16:creationId xmlns:a16="http://schemas.microsoft.com/office/drawing/2014/main" id="{7A30BAA2-85C8-4184-3569-62493762B5BD}"/>
              </a:ext>
            </a:extLst>
          </p:cNvPr>
          <p:cNvPicPr>
            <a:picLocks noChangeAspect="1"/>
          </p:cNvPicPr>
          <p:nvPr/>
        </p:nvPicPr>
        <p:blipFill>
          <a:blip r:embed="rId4" cstate="email">
            <a:extLst>
              <a:ext uri="{28A0092B-C50C-407E-A947-70E740481C1C}">
                <a14:useLocalDpi xmlns:a14="http://schemas.microsoft.com/office/drawing/2010/main"/>
              </a:ext>
            </a:extLst>
          </a:blip>
          <a:srcRect t="-1"/>
          <a:stretch>
            <a:fillRect/>
          </a:stretch>
        </p:blipFill>
        <p:spPr>
          <a:xfrm>
            <a:off x="623282" y="1333334"/>
            <a:ext cx="3617787" cy="4637902"/>
          </a:xfrm>
          <a:prstGeom prst="rect">
            <a:avLst/>
          </a:prstGeom>
        </p:spPr>
      </p:pic>
      <p:sp>
        <p:nvSpPr>
          <p:cNvPr id="6" name="TextBox 5">
            <a:extLst>
              <a:ext uri="{FF2B5EF4-FFF2-40B4-BE49-F238E27FC236}">
                <a16:creationId xmlns:a16="http://schemas.microsoft.com/office/drawing/2014/main" id="{077B07BF-2861-7172-BE18-C76BDCA9928D}"/>
              </a:ext>
            </a:extLst>
          </p:cNvPr>
          <p:cNvSpPr txBox="1"/>
          <p:nvPr/>
        </p:nvSpPr>
        <p:spPr>
          <a:xfrm>
            <a:off x="1270570" y="5852874"/>
            <a:ext cx="2970499" cy="265176"/>
          </a:xfrm>
          <a:prstGeom prst="rect">
            <a:avLst/>
          </a:prstGeom>
          <a:solidFill>
            <a:schemeClr val="bg1">
              <a:alpha val="80000"/>
            </a:schemeClr>
          </a:solidFill>
        </p:spPr>
        <p:txBody>
          <a:bodyPr wrap="square" rtlCol="0">
            <a:spAutoFit/>
          </a:bodyPr>
          <a:lstStyle/>
          <a:p>
            <a:pPr algn="r"/>
            <a:r>
              <a:rPr lang="en-US" sz="1200">
                <a:solidFill>
                  <a:schemeClr val="accent6">
                    <a:lumMod val="50000"/>
                  </a:schemeClr>
                </a:solidFill>
              </a:rPr>
              <a:t>Source: iStock.com/Michael Paul Lindsey II</a:t>
            </a:r>
          </a:p>
        </p:txBody>
      </p:sp>
    </p:spTree>
    <p:custDataLst>
      <p:tags r:id="rId1"/>
    </p:custDataLst>
    <p:extLst>
      <p:ext uri="{BB962C8B-B14F-4D97-AF65-F5344CB8AC3E}">
        <p14:creationId xmlns:p14="http://schemas.microsoft.com/office/powerpoint/2010/main" val="958351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442778-9649-750E-12A6-4A1D97B83C4A}"/>
              </a:ext>
            </a:extLst>
          </p:cNvPr>
          <p:cNvSpPr>
            <a:spLocks noGrp="1"/>
          </p:cNvSpPr>
          <p:nvPr>
            <p:ph type="title"/>
          </p:nvPr>
        </p:nvSpPr>
        <p:spPr/>
        <p:txBody>
          <a:bodyPr/>
          <a:lstStyle/>
          <a:p>
            <a:r>
              <a:rPr lang="en-US"/>
              <a:t>Stakeholders</a:t>
            </a:r>
          </a:p>
        </p:txBody>
      </p:sp>
      <p:graphicFrame>
        <p:nvGraphicFramePr>
          <p:cNvPr id="7" name="Content Placeholder 6">
            <a:extLst>
              <a:ext uri="{FF2B5EF4-FFF2-40B4-BE49-F238E27FC236}">
                <a16:creationId xmlns:a16="http://schemas.microsoft.com/office/drawing/2014/main" id="{8D137736-A276-B07A-1A56-7382DB9F9A18}"/>
              </a:ext>
            </a:extLst>
          </p:cNvPr>
          <p:cNvGraphicFramePr>
            <a:graphicFrameLocks noGrp="1"/>
          </p:cNvGraphicFramePr>
          <p:nvPr>
            <p:ph idx="1"/>
            <p:extLst>
              <p:ext uri="{D42A27DB-BD31-4B8C-83A1-F6EECF244321}">
                <p14:modId xmlns:p14="http://schemas.microsoft.com/office/powerpoint/2010/main" val="2694249996"/>
              </p:ext>
            </p:extLst>
          </p:nvPr>
        </p:nvGraphicFramePr>
        <p:xfrm>
          <a:off x="361949" y="1340768"/>
          <a:ext cx="11464925" cy="4537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EFFC18A-E1A5-F764-6071-1B247C11FF03}"/>
              </a:ext>
            </a:extLst>
          </p:cNvPr>
          <p:cNvSpPr>
            <a:spLocks noGrp="1"/>
          </p:cNvSpPr>
          <p:nvPr>
            <p:ph type="sldNum" sz="quarter" idx="12"/>
          </p:nvPr>
        </p:nvSpPr>
        <p:spPr/>
        <p:txBody>
          <a:bodyPr/>
          <a:lstStyle/>
          <a:p>
            <a:fld id="{9446DE86-F6E0-43C3-BAE3-92147BB48443}" type="slidenum">
              <a:rPr lang="en-GB" smtClean="0"/>
              <a:pPr/>
              <a:t>19</a:t>
            </a:fld>
            <a:endParaRPr lang="en-GB"/>
          </a:p>
        </p:txBody>
      </p:sp>
    </p:spTree>
    <p:extLst>
      <p:ext uri="{BB962C8B-B14F-4D97-AF65-F5344CB8AC3E}">
        <p14:creationId xmlns:p14="http://schemas.microsoft.com/office/powerpoint/2010/main" val="4192671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5EADBA0-D06D-7BCD-2784-23EDC0E740F1}"/>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2</a:t>
            </a:fld>
            <a:endParaRPr lang="en-GB"/>
          </a:p>
        </p:txBody>
      </p:sp>
      <p:sp>
        <p:nvSpPr>
          <p:cNvPr id="11" name="TextBox 10">
            <a:extLst>
              <a:ext uri="{FF2B5EF4-FFF2-40B4-BE49-F238E27FC236}">
                <a16:creationId xmlns:a16="http://schemas.microsoft.com/office/drawing/2014/main" id="{FD201194-197A-4861-464F-2E615798A336}"/>
              </a:ext>
            </a:extLst>
          </p:cNvPr>
          <p:cNvSpPr txBox="1"/>
          <p:nvPr/>
        </p:nvSpPr>
        <p:spPr>
          <a:xfrm>
            <a:off x="2805804" y="2371740"/>
            <a:ext cx="4400468"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Adam Hopps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rPr>
              <a:t>NOCoE</a:t>
            </a:r>
            <a:endParaRPr kumimoji="0" lang="en-US" sz="32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Arial Narrow" panose="020B0606020202030204" pitchFamily="34" charset="0"/>
                <a:ea typeface="Open Sans" panose="020B0606030504020204" pitchFamily="34" charset="0"/>
                <a:cs typeface="Open Sans" panose="020B0606030504020204" pitchFamily="34" charset="0"/>
              </a:rPr>
              <a:t>Technical Services</a:t>
            </a:r>
          </a:p>
        </p:txBody>
      </p:sp>
      <p:pic>
        <p:nvPicPr>
          <p:cNvPr id="15" name="Picture 2" descr="Adam Hopps">
            <a:extLst>
              <a:ext uri="{FF2B5EF4-FFF2-40B4-BE49-F238E27FC236}">
                <a16:creationId xmlns:a16="http://schemas.microsoft.com/office/drawing/2014/main" id="{6B946838-EB4E-752B-31F9-953332C424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0844" y="2271036"/>
            <a:ext cx="1845815" cy="1845815"/>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76200">
            <a:solidFill>
              <a:srgbClr val="71AD46"/>
            </a:solidFill>
          </a:ln>
        </p:spPr>
      </p:pic>
      <p:sp>
        <p:nvSpPr>
          <p:cNvPr id="4" name="TextBox 3">
            <a:extLst>
              <a:ext uri="{FF2B5EF4-FFF2-40B4-BE49-F238E27FC236}">
                <a16:creationId xmlns:a16="http://schemas.microsoft.com/office/drawing/2014/main" id="{D5769BE4-4F4C-D5B6-4275-5BCC58B3AC7E}"/>
              </a:ext>
            </a:extLst>
          </p:cNvPr>
          <p:cNvSpPr txBox="1"/>
          <p:nvPr/>
        </p:nvSpPr>
        <p:spPr>
          <a:xfrm>
            <a:off x="2805804" y="188639"/>
            <a:ext cx="4400468"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JD Schneeberger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rPr>
              <a:t>ITS JPO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Arial Narrow" panose="020B0606020202030204" pitchFamily="34" charset="0"/>
                <a:ea typeface="Open Sans" panose="020B0606030504020204" pitchFamily="34" charset="0"/>
                <a:cs typeface="Open Sans" panose="020B0606030504020204" pitchFamily="34" charset="0"/>
              </a:rPr>
              <a:t>Program Manager</a:t>
            </a:r>
          </a:p>
        </p:txBody>
      </p:sp>
      <p:pic>
        <p:nvPicPr>
          <p:cNvPr id="5" name="Picture 2">
            <a:extLst>
              <a:ext uri="{FF2B5EF4-FFF2-40B4-BE49-F238E27FC236}">
                <a16:creationId xmlns:a16="http://schemas.microsoft.com/office/drawing/2014/main" id="{971E4513-2B6D-5261-DA86-161AD6D5822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843738" y="188639"/>
            <a:ext cx="1828800" cy="182880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76200">
            <a:solidFill>
              <a:srgbClr val="71AD46"/>
            </a:solidFill>
          </a:ln>
        </p:spPr>
      </p:pic>
      <p:sp>
        <p:nvSpPr>
          <p:cNvPr id="13" name="TextBox 12">
            <a:extLst>
              <a:ext uri="{FF2B5EF4-FFF2-40B4-BE49-F238E27FC236}">
                <a16:creationId xmlns:a16="http://schemas.microsoft.com/office/drawing/2014/main" id="{65359291-EA2B-4F36-3484-6DFE72F3FD80}"/>
              </a:ext>
            </a:extLst>
          </p:cNvPr>
          <p:cNvSpPr txBox="1"/>
          <p:nvPr/>
        </p:nvSpPr>
        <p:spPr>
          <a:xfrm>
            <a:off x="2817800" y="4404714"/>
            <a:ext cx="4739513"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Nick </a:t>
            </a:r>
            <a:r>
              <a:rPr kumimoji="0" lang="en-US" sz="3600" b="1" i="0" u="none" strike="noStrike" kern="1200" cap="none" spc="0" normalizeH="0" baseline="0" noProof="0" err="1">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Ramfos</a:t>
            </a:r>
            <a:endParaRPr kumimoji="0" lang="en-US" sz="36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endParaRPr>
          </a:p>
          <a:p>
            <a:pPr lvl="0">
              <a:defRPr/>
            </a:pPr>
            <a:r>
              <a:rPr lang="en-US" sz="3200" err="1">
                <a:solidFill>
                  <a:prstClr val="black"/>
                </a:solidFill>
                <a:latin typeface="Arial Narrow" panose="020B0606020202030204" pitchFamily="34" charset="0"/>
                <a:ea typeface="Open Sans" panose="020B0606030504020204" pitchFamily="34" charset="0"/>
                <a:cs typeface="Open Sans" panose="020B0606030504020204" pitchFamily="34" charset="0"/>
              </a:rPr>
              <a:t>NOCoE</a:t>
            </a:r>
            <a:r>
              <a:rPr lang="en-US" sz="3200">
                <a:solidFill>
                  <a:prstClr val="black"/>
                </a:solidFill>
                <a:latin typeface="Arial Narrow" panose="020B0606020202030204" pitchFamily="34" charset="0"/>
                <a:ea typeface="Open Sans" panose="020B0606030504020204" pitchFamily="34" charset="0"/>
                <a:cs typeface="Open Sans" panose="020B0606030504020204" pitchFamily="34" charset="0"/>
              </a:rPr>
              <a:t> </a:t>
            </a:r>
          </a:p>
          <a:p>
            <a:pPr lvl="0">
              <a:defRPr/>
            </a:pPr>
            <a:r>
              <a:rPr lang="en-US" sz="3200">
                <a:solidFill>
                  <a:srgbClr val="11234A"/>
                </a:solidFill>
                <a:latin typeface="Arial Narrow" panose="020B0606020202030204" pitchFamily="34" charset="0"/>
                <a:ea typeface="Open Sans" panose="020B0606030504020204" pitchFamily="34" charset="0"/>
                <a:cs typeface="Arial" panose="020B0604020202020204" pitchFamily="34" charset="0"/>
              </a:rPr>
              <a:t>Director</a:t>
            </a:r>
          </a:p>
        </p:txBody>
      </p:sp>
      <p:pic>
        <p:nvPicPr>
          <p:cNvPr id="3" name="Picture 2">
            <a:extLst>
              <a:ext uri="{FF2B5EF4-FFF2-40B4-BE49-F238E27FC236}">
                <a16:creationId xmlns:a16="http://schemas.microsoft.com/office/drawing/2014/main" id="{572AA060-9688-8E06-36E6-8EAC83C3697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899087" y="4321536"/>
            <a:ext cx="1797572" cy="1797572"/>
          </a:xfrm>
          <a:prstGeom prst="ellipse">
            <a:avLst/>
          </a:prstGeom>
          <a:blipFill dpi="0" rotWithShape="1">
            <a:blip r:embed="rId8" cstate="email">
              <a:extLst>
                <a:ext uri="{28A0092B-C50C-407E-A947-70E740481C1C}">
                  <a14:useLocalDpi xmlns:a14="http://schemas.microsoft.com/office/drawing/2010/main"/>
                </a:ext>
              </a:extLst>
            </a:blip>
            <a:srcRect/>
            <a:stretch>
              <a:fillRect/>
            </a:stretch>
          </a:blipFill>
          <a:ln w="76200">
            <a:solidFill>
              <a:srgbClr val="71AD46"/>
            </a:solidFill>
          </a:ln>
        </p:spPr>
      </p:pic>
      <p:sp>
        <p:nvSpPr>
          <p:cNvPr id="7" name="TextBox 6">
            <a:extLst>
              <a:ext uri="{FF2B5EF4-FFF2-40B4-BE49-F238E27FC236}">
                <a16:creationId xmlns:a16="http://schemas.microsoft.com/office/drawing/2014/main" id="{75B23FDE-591B-ABDC-4890-09EC543C0E77}"/>
              </a:ext>
            </a:extLst>
          </p:cNvPr>
          <p:cNvSpPr txBox="1"/>
          <p:nvPr/>
        </p:nvSpPr>
        <p:spPr>
          <a:xfrm>
            <a:off x="8480645" y="1233339"/>
            <a:ext cx="3406555"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Hoamy Tran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Arial Narrow" panose="020B0606020202030204" pitchFamily="34" charset="0"/>
                <a:ea typeface="Open Sans" panose="020B0606030504020204" pitchFamily="34" charset="0"/>
                <a:cs typeface="Open Sans" panose="020B0606030504020204" pitchFamily="34" charset="0"/>
              </a:rPr>
              <a:t>USDOT Volpe Center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Arial Narrow" panose="020B0606020202030204" pitchFamily="34" charset="0"/>
                <a:ea typeface="Open Sans" panose="020B0606030504020204" pitchFamily="34" charset="0"/>
                <a:cs typeface="Open Sans" panose="020B0606030504020204" pitchFamily="34" charset="0"/>
              </a:rPr>
              <a:t>Community Planner</a:t>
            </a:r>
          </a:p>
        </p:txBody>
      </p:sp>
      <p:pic>
        <p:nvPicPr>
          <p:cNvPr id="10" name="Picture 9">
            <a:extLst>
              <a:ext uri="{FF2B5EF4-FFF2-40B4-BE49-F238E27FC236}">
                <a16:creationId xmlns:a16="http://schemas.microsoft.com/office/drawing/2014/main" id="{3B1550A4-0AB9-88B2-335D-0B2C8EE9B27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25685" y="1234234"/>
            <a:ext cx="1845815" cy="1845815"/>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76200">
            <a:solidFill>
              <a:srgbClr val="71AD46"/>
            </a:solidFill>
          </a:ln>
        </p:spPr>
      </p:pic>
      <p:sp>
        <p:nvSpPr>
          <p:cNvPr id="6" name="TextBox 5">
            <a:extLst>
              <a:ext uri="{FF2B5EF4-FFF2-40B4-BE49-F238E27FC236}">
                <a16:creationId xmlns:a16="http://schemas.microsoft.com/office/drawing/2014/main" id="{C6C8CFB9-24B2-959B-E5D3-EF4FB5B201C4}"/>
              </a:ext>
            </a:extLst>
          </p:cNvPr>
          <p:cNvSpPr txBox="1"/>
          <p:nvPr/>
        </p:nvSpPr>
        <p:spPr>
          <a:xfrm>
            <a:off x="8480645" y="3310036"/>
            <a:ext cx="3627751" cy="261610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Sara Davidson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Arial Narrow" panose="020B0606020202030204" pitchFamily="34" charset="0"/>
                <a:ea typeface="Open Sans" panose="020B0606030504020204" pitchFamily="34" charset="0"/>
                <a:cs typeface="Open Sans" panose="020B0606030504020204" pitchFamily="34" charset="0"/>
              </a:rPr>
              <a:t>USDOT Volpe Center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Arial Narrow" panose="020B0606020202030204" pitchFamily="34" charset="0"/>
                <a:ea typeface="Open Sans" panose="020B0606030504020204" pitchFamily="34" charset="0"/>
                <a:cs typeface="Open Sans" panose="020B0606030504020204" pitchFamily="34" charset="0"/>
              </a:rPr>
              <a:t>Technology and Transportation Specialist</a:t>
            </a:r>
          </a:p>
        </p:txBody>
      </p:sp>
      <p:pic>
        <p:nvPicPr>
          <p:cNvPr id="8" name="Picture 7">
            <a:extLst>
              <a:ext uri="{FF2B5EF4-FFF2-40B4-BE49-F238E27FC236}">
                <a16:creationId xmlns:a16="http://schemas.microsoft.com/office/drawing/2014/main" id="{D0F2A128-0C8A-D67A-D8F6-EC8D085DFE3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p:blipFill>
        <p:spPr bwMode="auto">
          <a:xfrm>
            <a:off x="6542700" y="3440747"/>
            <a:ext cx="1828800" cy="182880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76200">
            <a:solidFill>
              <a:srgbClr val="71AD46"/>
            </a:solidFill>
          </a:ln>
        </p:spPr>
      </p:pic>
    </p:spTree>
    <p:extLst>
      <p:ext uri="{BB962C8B-B14F-4D97-AF65-F5344CB8AC3E}">
        <p14:creationId xmlns:p14="http://schemas.microsoft.com/office/powerpoint/2010/main" val="3318762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EA5B97-7139-36CB-9DEF-F6B7E4FDBA70}"/>
              </a:ext>
            </a:extLst>
          </p:cNvPr>
          <p:cNvSpPr>
            <a:spLocks noGrp="1"/>
          </p:cNvSpPr>
          <p:nvPr>
            <p:ph type="title"/>
          </p:nvPr>
        </p:nvSpPr>
        <p:spPr/>
        <p:txBody>
          <a:bodyPr/>
          <a:lstStyle/>
          <a:p>
            <a:r>
              <a:rPr lang="en-US"/>
              <a:t>How Will the System Be Used?</a:t>
            </a:r>
          </a:p>
        </p:txBody>
      </p:sp>
      <p:sp>
        <p:nvSpPr>
          <p:cNvPr id="5" name="Content Placeholder 18">
            <a:extLst>
              <a:ext uri="{FF2B5EF4-FFF2-40B4-BE49-F238E27FC236}">
                <a16:creationId xmlns:a16="http://schemas.microsoft.com/office/drawing/2014/main" id="{E0E0D8A1-D27A-5C8F-0361-6DFF64669D58}"/>
              </a:ext>
            </a:extLst>
          </p:cNvPr>
          <p:cNvSpPr txBox="1">
            <a:spLocks/>
          </p:cNvSpPr>
          <p:nvPr/>
        </p:nvSpPr>
        <p:spPr>
          <a:xfrm>
            <a:off x="158457" y="1235011"/>
            <a:ext cx="6226014" cy="5247432"/>
          </a:xfrm>
          <a:prstGeom prst="rect">
            <a:avLst/>
          </a:prstGeom>
        </p:spPr>
        <p:txBody>
          <a:bodyPr/>
          <a:lst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399"/>
              <a:t>An </a:t>
            </a:r>
            <a:r>
              <a:rPr lang="en-US" sz="2399" b="1"/>
              <a:t>operational scenario </a:t>
            </a:r>
            <a:r>
              <a:rPr lang="en-US" sz="2399"/>
              <a:t>is a detailed step-by-step description of </a:t>
            </a:r>
            <a:r>
              <a:rPr lang="en-US" sz="2399" b="1"/>
              <a:t>how a system will operate in its intended environment in normal and abnormal conditions</a:t>
            </a:r>
          </a:p>
          <a:p>
            <a:r>
              <a:rPr lang="en-US" sz="2399"/>
              <a:t>It details interactions between the system and its environment and </a:t>
            </a:r>
            <a:r>
              <a:rPr lang="en-US" sz="2399" b="1"/>
              <a:t>interactions</a:t>
            </a:r>
            <a:r>
              <a:rPr lang="en-US" sz="2399"/>
              <a:t> between system components</a:t>
            </a:r>
          </a:p>
          <a:p>
            <a:r>
              <a:rPr lang="en-US" sz="2399"/>
              <a:t>They help understand the expected utilization of the future system in terms of actions</a:t>
            </a:r>
          </a:p>
        </p:txBody>
      </p:sp>
      <p:pic>
        <p:nvPicPr>
          <p:cNvPr id="11" name="Picture 10" descr="Operational scenario for connected vehicle environment response to WWD.&#10;">
            <a:extLst>
              <a:ext uri="{FF2B5EF4-FFF2-40B4-BE49-F238E27FC236}">
                <a16:creationId xmlns:a16="http://schemas.microsoft.com/office/drawing/2014/main" id="{BCB1FC31-9E78-F3FA-2EC6-8A6D7C93B3E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84470" y="1368574"/>
            <a:ext cx="5758385" cy="3910122"/>
          </a:xfrm>
          <a:prstGeom prst="rect">
            <a:avLst/>
          </a:prstGeom>
        </p:spPr>
      </p:pic>
      <p:sp>
        <p:nvSpPr>
          <p:cNvPr id="14" name="TextBox 13">
            <a:extLst>
              <a:ext uri="{FF2B5EF4-FFF2-40B4-BE49-F238E27FC236}">
                <a16:creationId xmlns:a16="http://schemas.microsoft.com/office/drawing/2014/main" id="{295F9A14-A1AB-0154-4A27-051890B98C5D}"/>
              </a:ext>
            </a:extLst>
          </p:cNvPr>
          <p:cNvSpPr txBox="1"/>
          <p:nvPr/>
        </p:nvSpPr>
        <p:spPr>
          <a:xfrm>
            <a:off x="9080675" y="5278696"/>
            <a:ext cx="3108150" cy="276927"/>
          </a:xfrm>
          <a:prstGeom prst="rect">
            <a:avLst/>
          </a:prstGeom>
          <a:solidFill>
            <a:schemeClr val="bg1">
              <a:alpha val="80000"/>
            </a:schemeClr>
          </a:solidFill>
        </p:spPr>
        <p:txBody>
          <a:bodyPr wrap="square" rtlCol="0">
            <a:spAutoFit/>
          </a:bodyPr>
          <a:lstStyle/>
          <a:p>
            <a:pPr algn="r"/>
            <a:r>
              <a:rPr lang="en-US" sz="1200">
                <a:solidFill>
                  <a:schemeClr val="accent6">
                    <a:lumMod val="50000"/>
                  </a:schemeClr>
                </a:solidFill>
              </a:rPr>
              <a:t>Source: Southwest Research Institute (SwRI)</a:t>
            </a:r>
          </a:p>
        </p:txBody>
      </p:sp>
      <p:sp>
        <p:nvSpPr>
          <p:cNvPr id="4" name="Slide Number Placeholder 3">
            <a:extLst>
              <a:ext uri="{FF2B5EF4-FFF2-40B4-BE49-F238E27FC236}">
                <a16:creationId xmlns:a16="http://schemas.microsoft.com/office/drawing/2014/main" id="{056F42A6-FA23-FA2F-3244-E635379E1DB2}"/>
              </a:ext>
            </a:extLst>
          </p:cNvPr>
          <p:cNvSpPr>
            <a:spLocks noGrp="1"/>
          </p:cNvSpPr>
          <p:nvPr>
            <p:ph type="sldNum" sz="quarter" idx="4"/>
          </p:nvPr>
        </p:nvSpPr>
        <p:spPr/>
        <p:txBody>
          <a:bodyPr/>
          <a:lstStyle/>
          <a:p>
            <a:fld id="{06AFD9A9-B0BB-4714-B457-F5E05677FEA0}" type="slidenum">
              <a:rPr lang="en-US" smtClean="0"/>
              <a:t>20</a:t>
            </a:fld>
            <a:endParaRPr lang="en-US"/>
          </a:p>
        </p:txBody>
      </p:sp>
    </p:spTree>
    <p:custDataLst>
      <p:tags r:id="rId1"/>
    </p:custDataLst>
    <p:extLst>
      <p:ext uri="{BB962C8B-B14F-4D97-AF65-F5344CB8AC3E}">
        <p14:creationId xmlns:p14="http://schemas.microsoft.com/office/powerpoint/2010/main" val="2900761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C2D43-073A-196A-7EA7-4635D157543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50ABAE-30C6-35C3-01ED-A07C31D9948F}"/>
              </a:ext>
            </a:extLst>
          </p:cNvPr>
          <p:cNvSpPr>
            <a:spLocks noGrp="1"/>
          </p:cNvSpPr>
          <p:nvPr>
            <p:ph type="sldNum" sz="quarter" idx="12"/>
          </p:nvPr>
        </p:nvSpPr>
        <p:spPr/>
        <p:txBody>
          <a:bodyPr/>
          <a:lstStyle/>
          <a:p>
            <a:fld id="{06AFD9A9-B0BB-4714-B457-F5E05677FEA0}" type="slidenum">
              <a:rPr lang="en-US" smtClean="0"/>
              <a:pPr/>
              <a:t>21</a:t>
            </a:fld>
            <a:endParaRPr lang="en-US"/>
          </a:p>
        </p:txBody>
      </p:sp>
      <p:sp>
        <p:nvSpPr>
          <p:cNvPr id="7" name="Rectangle 6">
            <a:extLst>
              <a:ext uri="{FF2B5EF4-FFF2-40B4-BE49-F238E27FC236}">
                <a16:creationId xmlns:a16="http://schemas.microsoft.com/office/drawing/2014/main" id="{D38D30EB-3427-E016-F55E-B27116F5568F}"/>
              </a:ext>
            </a:extLst>
          </p:cNvPr>
          <p:cNvSpPr/>
          <p:nvPr/>
        </p:nvSpPr>
        <p:spPr>
          <a:xfrm>
            <a:off x="-1" y="864"/>
            <a:ext cx="12188825" cy="1332470"/>
          </a:xfrm>
          <a:prstGeom prst="rect">
            <a:avLst/>
          </a:prstGeom>
          <a:solidFill>
            <a:srgbClr val="1A2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61A60C2-F30C-5F44-A618-806A0601060A}"/>
              </a:ext>
            </a:extLst>
          </p:cNvPr>
          <p:cNvSpPr>
            <a:spLocks noGrp="1"/>
          </p:cNvSpPr>
          <p:nvPr>
            <p:ph type="title"/>
          </p:nvPr>
        </p:nvSpPr>
        <p:spPr>
          <a:xfrm>
            <a:off x="151189" y="0"/>
            <a:ext cx="11662258" cy="1340768"/>
          </a:xfrm>
        </p:spPr>
        <p:txBody>
          <a:bodyPr/>
          <a:lstStyle/>
          <a:p>
            <a:r>
              <a:rPr lang="en-US">
                <a:solidFill>
                  <a:schemeClr val="bg1"/>
                </a:solidFill>
              </a:rPr>
              <a:t>ConOps Sets the Stage for System Requirements: </a:t>
            </a:r>
            <a:r>
              <a:rPr lang="en-US" i="1">
                <a:solidFill>
                  <a:schemeClr val="bg1"/>
                </a:solidFill>
              </a:rPr>
              <a:t>Wrong-way Driving Example</a:t>
            </a:r>
          </a:p>
        </p:txBody>
      </p:sp>
      <p:sp>
        <p:nvSpPr>
          <p:cNvPr id="33" name="Content Placeholder 42">
            <a:extLst>
              <a:ext uri="{FF2B5EF4-FFF2-40B4-BE49-F238E27FC236}">
                <a16:creationId xmlns:a16="http://schemas.microsoft.com/office/drawing/2014/main" id="{FF8D21FE-7058-7D15-720B-6394D353D804}"/>
              </a:ext>
            </a:extLst>
          </p:cNvPr>
          <p:cNvSpPr txBox="1">
            <a:spLocks/>
          </p:cNvSpPr>
          <p:nvPr/>
        </p:nvSpPr>
        <p:spPr>
          <a:xfrm>
            <a:off x="127982" y="1829217"/>
            <a:ext cx="3656648" cy="1188410"/>
          </a:xfrm>
          <a:prstGeom prst="rect">
            <a:avLst/>
          </a:prstGeom>
          <a:solidFill>
            <a:srgbClr val="FFFFFF"/>
          </a:solidFill>
          <a:ln>
            <a:solidFill>
              <a:srgbClr val="0C0C0C"/>
            </a:solidFill>
          </a:ln>
        </p:spPr>
        <p:txBody>
          <a:bodyPr lIns="182832" rIns="91416" anchor="ctr"/>
          <a:lstStyle>
            <a:lvl1pPr marL="0" indent="0" algn="l" rtl="0" eaLnBrk="0" fontAlgn="base" hangingPunct="0">
              <a:spcBef>
                <a:spcPts val="0"/>
              </a:spcBef>
              <a:spcAft>
                <a:spcPts val="1799"/>
              </a:spcAft>
              <a:buClr>
                <a:schemeClr val="tx1"/>
              </a:buClr>
              <a:buFontTx/>
              <a:buNone/>
              <a:defRPr sz="1799" kern="1200">
                <a:solidFill>
                  <a:schemeClr val="tx1"/>
                </a:solidFill>
                <a:latin typeface="+mn-lt"/>
                <a:ea typeface="Roboto" panose="02000000000000000000" pitchFamily="2" charset="0"/>
                <a:cs typeface="Roboto" panose="02000000000000000000" pitchFamily="2" charset="0"/>
              </a:defRPr>
            </a:lvl1pPr>
            <a:lvl2pPr marL="274238" indent="0" algn="l" rtl="0" eaLnBrk="0" fontAlgn="base" hangingPunct="0">
              <a:spcBef>
                <a:spcPts val="0"/>
              </a:spcBef>
              <a:spcAft>
                <a:spcPts val="1799"/>
              </a:spcAft>
              <a:buClr>
                <a:schemeClr val="tx1"/>
              </a:buClr>
              <a:buFont typeface="Wingdings" panose="05000000000000000000" pitchFamily="2" charset="2"/>
              <a:buNone/>
              <a:defRPr sz="2399" kern="1200">
                <a:solidFill>
                  <a:schemeClr val="tx1"/>
                </a:solidFill>
                <a:latin typeface="+mn-lt"/>
                <a:ea typeface="Roboto" panose="02000000000000000000" pitchFamily="2" charset="0"/>
                <a:cs typeface="Roboto" panose="02000000000000000000" pitchFamily="2" charset="0"/>
              </a:defRPr>
            </a:lvl2pPr>
            <a:lvl3pPr marL="822713"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3pPr>
            <a:lvl4pPr marL="1165510" indent="-342797" algn="l" rtl="0" eaLnBrk="0" fontAlgn="base" hangingPunct="0">
              <a:spcBef>
                <a:spcPts val="0"/>
              </a:spcBef>
              <a:spcAft>
                <a:spcPts val="1799"/>
              </a:spcAft>
              <a:buClr>
                <a:schemeClr val="bg1">
                  <a:lumMod val="50000"/>
                </a:schemeClr>
              </a:buClr>
              <a:buFont typeface="Courier New" panose="02070309020205020404" pitchFamily="49" charset="0"/>
              <a:buChar char="o"/>
              <a:defRPr sz="2399" kern="1200">
                <a:solidFill>
                  <a:schemeClr val="tx1"/>
                </a:solidFill>
                <a:latin typeface="+mn-lt"/>
                <a:ea typeface="Roboto" panose="02000000000000000000" pitchFamily="2" charset="0"/>
                <a:cs typeface="Roboto" panose="02000000000000000000" pitchFamily="2" charset="0"/>
              </a:defRPr>
            </a:lvl4pPr>
            <a:lvl5pPr marL="1645426"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5pPr>
            <a:lvl6pPr marL="1885384"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181"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978"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776"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ts val="1799"/>
              </a:spcAft>
              <a:buClr>
                <a:srgbClr val="0C0C0C"/>
              </a:buClr>
              <a:buSzTx/>
              <a:buFontTx/>
              <a:buNone/>
              <a:tabLst/>
              <a:defRPr/>
            </a:pPr>
            <a:r>
              <a:rPr kumimoji="0" lang="en-US" sz="1799" b="0" i="0" u="none" strike="noStrike" kern="1200" cap="none" spc="0" normalizeH="0" baseline="0" noProof="0">
                <a:ln>
                  <a:noFill/>
                </a:ln>
                <a:solidFill>
                  <a:srgbClr val="0C0C0C"/>
                </a:solidFill>
                <a:effectLst/>
                <a:uLnTx/>
                <a:uFillTx/>
                <a:latin typeface="Franklin Gothic Book" panose="020B0503020102020204"/>
              </a:rPr>
              <a:t>Provide early detection of wrong-way drivers and issue warnings to wrong-way drivers and upstream motorists.</a:t>
            </a:r>
          </a:p>
        </p:txBody>
      </p:sp>
      <p:sp>
        <p:nvSpPr>
          <p:cNvPr id="34" name="Content Placeholder 39">
            <a:extLst>
              <a:ext uri="{FF2B5EF4-FFF2-40B4-BE49-F238E27FC236}">
                <a16:creationId xmlns:a16="http://schemas.microsoft.com/office/drawing/2014/main" id="{A60E2524-6C48-A516-3A37-9382402966D5}"/>
              </a:ext>
            </a:extLst>
          </p:cNvPr>
          <p:cNvSpPr txBox="1">
            <a:spLocks/>
          </p:cNvSpPr>
          <p:nvPr/>
        </p:nvSpPr>
        <p:spPr>
          <a:xfrm>
            <a:off x="127982" y="1189302"/>
            <a:ext cx="3656648" cy="594205"/>
          </a:xfrm>
          <a:prstGeom prst="rect">
            <a:avLst/>
          </a:prstGeom>
          <a:solidFill>
            <a:srgbClr val="FFFFFF"/>
          </a:solidFill>
          <a:ln>
            <a:solidFill>
              <a:srgbClr val="0C0C0C"/>
            </a:solidFill>
          </a:ln>
        </p:spPr>
        <p:txBody>
          <a:bodyPr anchor="ctr"/>
          <a:lstStyle>
            <a:lvl1pPr marL="0" indent="0" algn="ctr" rtl="0" eaLnBrk="0" fontAlgn="base" hangingPunct="0">
              <a:spcBef>
                <a:spcPts val="0"/>
              </a:spcBef>
              <a:spcAft>
                <a:spcPts val="1799"/>
              </a:spcAft>
              <a:buClr>
                <a:schemeClr val="tx1"/>
              </a:buClr>
              <a:buFontTx/>
              <a:buNone/>
              <a:defRPr sz="1999" b="1" kern="1200">
                <a:solidFill>
                  <a:schemeClr val="tx1"/>
                </a:solidFill>
                <a:latin typeface="+mn-lt"/>
                <a:ea typeface="Roboto" panose="02000000000000000000" pitchFamily="2" charset="0"/>
                <a:cs typeface="Roboto" panose="02000000000000000000" pitchFamily="2" charset="0"/>
              </a:defRPr>
            </a:lvl1pPr>
            <a:lvl2pPr marL="274238" indent="0" algn="l" rtl="0" eaLnBrk="0" fontAlgn="base" hangingPunct="0">
              <a:spcBef>
                <a:spcPts val="0"/>
              </a:spcBef>
              <a:spcAft>
                <a:spcPts val="1799"/>
              </a:spcAft>
              <a:buClr>
                <a:schemeClr val="tx1"/>
              </a:buClr>
              <a:buFont typeface="Wingdings" panose="05000000000000000000" pitchFamily="2" charset="2"/>
              <a:buNone/>
              <a:defRPr sz="2399" kern="1200">
                <a:solidFill>
                  <a:schemeClr val="tx1"/>
                </a:solidFill>
                <a:latin typeface="+mn-lt"/>
                <a:ea typeface="Roboto" panose="02000000000000000000" pitchFamily="2" charset="0"/>
                <a:cs typeface="Roboto" panose="02000000000000000000" pitchFamily="2" charset="0"/>
              </a:defRPr>
            </a:lvl2pPr>
            <a:lvl3pPr marL="822713"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3pPr>
            <a:lvl4pPr marL="1165510" indent="-342797" algn="l" rtl="0" eaLnBrk="0" fontAlgn="base" hangingPunct="0">
              <a:spcBef>
                <a:spcPts val="0"/>
              </a:spcBef>
              <a:spcAft>
                <a:spcPts val="1799"/>
              </a:spcAft>
              <a:buClr>
                <a:schemeClr val="bg1">
                  <a:lumMod val="50000"/>
                </a:schemeClr>
              </a:buClr>
              <a:buFont typeface="Courier New" panose="02070309020205020404" pitchFamily="49" charset="0"/>
              <a:buChar char="o"/>
              <a:defRPr sz="2399" kern="1200">
                <a:solidFill>
                  <a:schemeClr val="tx1"/>
                </a:solidFill>
                <a:latin typeface="+mn-lt"/>
                <a:ea typeface="Roboto" panose="02000000000000000000" pitchFamily="2" charset="0"/>
                <a:cs typeface="Roboto" panose="02000000000000000000" pitchFamily="2" charset="0"/>
              </a:defRPr>
            </a:lvl4pPr>
            <a:lvl5pPr marL="1645426"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5pPr>
            <a:lvl6pPr marL="1885384"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181"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978"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776"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1799"/>
              </a:spcAft>
              <a:buClr>
                <a:srgbClr val="0C0C0C"/>
              </a:buClr>
              <a:buSzTx/>
              <a:buFontTx/>
              <a:buNone/>
              <a:tabLst/>
              <a:defRPr/>
            </a:pPr>
            <a:r>
              <a:rPr kumimoji="0" lang="en-US" sz="1999" b="1" i="0" u="none" strike="noStrike" kern="1200" cap="none" spc="0" normalizeH="0" baseline="0" noProof="0">
                <a:ln>
                  <a:noFill/>
                </a:ln>
                <a:solidFill>
                  <a:srgbClr val="0C0C0C"/>
                </a:solidFill>
                <a:effectLst/>
                <a:uLnTx/>
                <a:uFillTx/>
                <a:latin typeface="Franklin Gothic Book" panose="020B0503020102020204"/>
              </a:rPr>
              <a:t>Example: </a:t>
            </a:r>
            <a:r>
              <a:rPr kumimoji="0" lang="en-US" sz="1999" b="0" i="0" u="none" strike="noStrike" kern="1200" cap="none" spc="0" normalizeH="0" baseline="0" noProof="0">
                <a:ln>
                  <a:noFill/>
                </a:ln>
                <a:solidFill>
                  <a:srgbClr val="0C0C0C"/>
                </a:solidFill>
                <a:effectLst/>
                <a:uLnTx/>
                <a:uFillTx/>
                <a:latin typeface="Franklin Gothic Book" panose="020B0503020102020204"/>
              </a:rPr>
              <a:t>Problem Statement</a:t>
            </a:r>
          </a:p>
        </p:txBody>
      </p:sp>
      <p:sp>
        <p:nvSpPr>
          <p:cNvPr id="35" name="Content Placeholder 40">
            <a:extLst>
              <a:ext uri="{FF2B5EF4-FFF2-40B4-BE49-F238E27FC236}">
                <a16:creationId xmlns:a16="http://schemas.microsoft.com/office/drawing/2014/main" id="{5911B57C-A3C9-E42A-4BC8-288117B6B969}"/>
              </a:ext>
            </a:extLst>
          </p:cNvPr>
          <p:cNvSpPr txBox="1">
            <a:spLocks/>
          </p:cNvSpPr>
          <p:nvPr/>
        </p:nvSpPr>
        <p:spPr>
          <a:xfrm>
            <a:off x="4273706" y="1189302"/>
            <a:ext cx="3656648" cy="594205"/>
          </a:xfrm>
          <a:prstGeom prst="rect">
            <a:avLst/>
          </a:prstGeom>
          <a:solidFill>
            <a:srgbClr val="FFFFFF"/>
          </a:solidFill>
          <a:ln>
            <a:solidFill>
              <a:srgbClr val="0C0C0C"/>
            </a:solidFill>
          </a:ln>
        </p:spPr>
        <p:txBody>
          <a:bodyPr anchor="ctr"/>
          <a:lstStyle>
            <a:lvl1pPr marL="0" indent="0" algn="ctr" rtl="0" eaLnBrk="0" fontAlgn="base" hangingPunct="0">
              <a:spcBef>
                <a:spcPts val="0"/>
              </a:spcBef>
              <a:spcAft>
                <a:spcPts val="1799"/>
              </a:spcAft>
              <a:buClr>
                <a:schemeClr val="tx1"/>
              </a:buClr>
              <a:buFontTx/>
              <a:buNone/>
              <a:defRPr sz="1999" b="1" kern="1200">
                <a:solidFill>
                  <a:schemeClr val="tx1"/>
                </a:solidFill>
                <a:latin typeface="+mn-lt"/>
                <a:ea typeface="Roboto" panose="02000000000000000000" pitchFamily="2" charset="0"/>
                <a:cs typeface="Roboto" panose="02000000000000000000" pitchFamily="2" charset="0"/>
              </a:defRPr>
            </a:lvl1pPr>
            <a:lvl2pPr marL="274238" indent="0" algn="l" rtl="0" eaLnBrk="0" fontAlgn="base" hangingPunct="0">
              <a:spcBef>
                <a:spcPts val="0"/>
              </a:spcBef>
              <a:spcAft>
                <a:spcPts val="1799"/>
              </a:spcAft>
              <a:buClr>
                <a:schemeClr val="tx1"/>
              </a:buClr>
              <a:buFont typeface="Wingdings" panose="05000000000000000000" pitchFamily="2" charset="2"/>
              <a:buNone/>
              <a:defRPr sz="2399" kern="1200">
                <a:solidFill>
                  <a:schemeClr val="tx1"/>
                </a:solidFill>
                <a:latin typeface="+mn-lt"/>
                <a:ea typeface="Roboto" panose="02000000000000000000" pitchFamily="2" charset="0"/>
                <a:cs typeface="Roboto" panose="02000000000000000000" pitchFamily="2" charset="0"/>
              </a:defRPr>
            </a:lvl2pPr>
            <a:lvl3pPr marL="822713"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3pPr>
            <a:lvl4pPr marL="1165510" indent="-342797" algn="l" rtl="0" eaLnBrk="0" fontAlgn="base" hangingPunct="0">
              <a:spcBef>
                <a:spcPts val="0"/>
              </a:spcBef>
              <a:spcAft>
                <a:spcPts val="1799"/>
              </a:spcAft>
              <a:buClr>
                <a:schemeClr val="bg1">
                  <a:lumMod val="50000"/>
                </a:schemeClr>
              </a:buClr>
              <a:buFont typeface="Courier New" panose="02070309020205020404" pitchFamily="49" charset="0"/>
              <a:buChar char="o"/>
              <a:defRPr sz="2399" kern="1200">
                <a:solidFill>
                  <a:schemeClr val="tx1"/>
                </a:solidFill>
                <a:latin typeface="+mn-lt"/>
                <a:ea typeface="Roboto" panose="02000000000000000000" pitchFamily="2" charset="0"/>
                <a:cs typeface="Roboto" panose="02000000000000000000" pitchFamily="2" charset="0"/>
              </a:defRPr>
            </a:lvl4pPr>
            <a:lvl5pPr marL="1645426"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5pPr>
            <a:lvl6pPr marL="1885384"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181"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978"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776"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1799"/>
              </a:spcAft>
              <a:buClr>
                <a:srgbClr val="0C0C0C"/>
              </a:buClr>
              <a:buSzTx/>
              <a:buFontTx/>
              <a:buNone/>
              <a:tabLst/>
              <a:defRPr/>
            </a:pPr>
            <a:r>
              <a:rPr kumimoji="0" lang="en-US" sz="1999" b="1" i="0" u="none" strike="noStrike" kern="1200" cap="none" spc="0" normalizeH="0" baseline="0" noProof="0">
                <a:ln>
                  <a:noFill/>
                </a:ln>
                <a:solidFill>
                  <a:srgbClr val="0C0C0C"/>
                </a:solidFill>
                <a:effectLst/>
                <a:uLnTx/>
                <a:uFillTx/>
                <a:latin typeface="Franklin Gothic Book" panose="020B0503020102020204"/>
              </a:rPr>
              <a:t>Example: </a:t>
            </a:r>
            <a:r>
              <a:rPr kumimoji="0" lang="en-US" sz="1999" b="0" i="0" u="none" strike="noStrike" kern="1200" cap="none" spc="0" normalizeH="0" baseline="0" noProof="0">
                <a:ln>
                  <a:noFill/>
                </a:ln>
                <a:solidFill>
                  <a:srgbClr val="0C0C0C"/>
                </a:solidFill>
                <a:effectLst/>
                <a:uLnTx/>
                <a:uFillTx/>
                <a:latin typeface="Franklin Gothic Book" panose="020B0503020102020204"/>
              </a:rPr>
              <a:t>User Needs</a:t>
            </a:r>
          </a:p>
        </p:txBody>
      </p:sp>
      <p:sp>
        <p:nvSpPr>
          <p:cNvPr id="36" name="Content Placeholder 43">
            <a:extLst>
              <a:ext uri="{FF2B5EF4-FFF2-40B4-BE49-F238E27FC236}">
                <a16:creationId xmlns:a16="http://schemas.microsoft.com/office/drawing/2014/main" id="{8F167296-A653-0E7E-BCF8-A872EEA451B3}"/>
              </a:ext>
            </a:extLst>
          </p:cNvPr>
          <p:cNvSpPr txBox="1">
            <a:spLocks/>
          </p:cNvSpPr>
          <p:nvPr/>
        </p:nvSpPr>
        <p:spPr>
          <a:xfrm>
            <a:off x="4273706" y="1829217"/>
            <a:ext cx="3656648" cy="1188410"/>
          </a:xfrm>
          <a:prstGeom prst="rect">
            <a:avLst/>
          </a:prstGeom>
          <a:solidFill>
            <a:srgbClr val="FFFFFF"/>
          </a:solidFill>
          <a:ln>
            <a:solidFill>
              <a:srgbClr val="0C0C0C"/>
            </a:solidFill>
          </a:ln>
        </p:spPr>
        <p:txBody>
          <a:bodyPr lIns="182832" rIns="91416" anchor="ctr"/>
          <a:lstStyle>
            <a:lvl1pPr marL="0" indent="0" algn="l" rtl="0" eaLnBrk="0" fontAlgn="base" hangingPunct="0">
              <a:spcBef>
                <a:spcPts val="0"/>
              </a:spcBef>
              <a:spcAft>
                <a:spcPts val="1799"/>
              </a:spcAft>
              <a:buClr>
                <a:schemeClr val="tx1"/>
              </a:buClr>
              <a:buFontTx/>
              <a:buNone/>
              <a:defRPr sz="1799" kern="1200">
                <a:solidFill>
                  <a:schemeClr val="tx1"/>
                </a:solidFill>
                <a:latin typeface="+mn-lt"/>
                <a:ea typeface="Roboto" panose="02000000000000000000" pitchFamily="2" charset="0"/>
                <a:cs typeface="Roboto" panose="02000000000000000000" pitchFamily="2" charset="0"/>
              </a:defRPr>
            </a:lvl1pPr>
            <a:lvl2pPr marL="274238" indent="0" algn="l" rtl="0" eaLnBrk="0" fontAlgn="base" hangingPunct="0">
              <a:spcBef>
                <a:spcPts val="0"/>
              </a:spcBef>
              <a:spcAft>
                <a:spcPts val="1799"/>
              </a:spcAft>
              <a:buClr>
                <a:schemeClr val="tx1"/>
              </a:buClr>
              <a:buFont typeface="Wingdings" panose="05000000000000000000" pitchFamily="2" charset="2"/>
              <a:buNone/>
              <a:defRPr sz="2399" kern="1200">
                <a:solidFill>
                  <a:schemeClr val="tx1"/>
                </a:solidFill>
                <a:latin typeface="+mn-lt"/>
                <a:ea typeface="Roboto" panose="02000000000000000000" pitchFamily="2" charset="0"/>
                <a:cs typeface="Roboto" panose="02000000000000000000" pitchFamily="2" charset="0"/>
              </a:defRPr>
            </a:lvl2pPr>
            <a:lvl3pPr marL="822713"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3pPr>
            <a:lvl4pPr marL="1165510" indent="-342797" algn="l" rtl="0" eaLnBrk="0" fontAlgn="base" hangingPunct="0">
              <a:spcBef>
                <a:spcPts val="0"/>
              </a:spcBef>
              <a:spcAft>
                <a:spcPts val="1799"/>
              </a:spcAft>
              <a:buClr>
                <a:schemeClr val="bg1">
                  <a:lumMod val="50000"/>
                </a:schemeClr>
              </a:buClr>
              <a:buFont typeface="Courier New" panose="02070309020205020404" pitchFamily="49" charset="0"/>
              <a:buChar char="o"/>
              <a:defRPr sz="2399" kern="1200">
                <a:solidFill>
                  <a:schemeClr val="tx1"/>
                </a:solidFill>
                <a:latin typeface="+mn-lt"/>
                <a:ea typeface="Roboto" panose="02000000000000000000" pitchFamily="2" charset="0"/>
                <a:cs typeface="Roboto" panose="02000000000000000000" pitchFamily="2" charset="0"/>
              </a:defRPr>
            </a:lvl4pPr>
            <a:lvl5pPr marL="1645426"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5pPr>
            <a:lvl6pPr marL="1885384"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181"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978"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776"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ts val="1799"/>
              </a:spcAft>
              <a:buClr>
                <a:srgbClr val="0C0C0C"/>
              </a:buClr>
              <a:buSzTx/>
              <a:buFontTx/>
              <a:buNone/>
              <a:tabLst/>
              <a:defRPr/>
            </a:pPr>
            <a:r>
              <a:rPr kumimoji="0" lang="en-US" sz="1799" b="0" i="0" u="none" strike="noStrike" kern="1200" cap="none" spc="0" normalizeH="0" baseline="0" noProof="0">
                <a:ln>
                  <a:noFill/>
                </a:ln>
                <a:solidFill>
                  <a:srgbClr val="0C0C0C"/>
                </a:solidFill>
                <a:effectLst/>
                <a:uLnTx/>
                <a:uFillTx/>
                <a:latin typeface="Franklin Gothic Book" panose="020B0503020102020204"/>
              </a:rPr>
              <a:t>Alerts and signals that indicate when a wrong-way driver is approaching so drivers know when to pull over or exit the roadway.</a:t>
            </a:r>
          </a:p>
        </p:txBody>
      </p:sp>
      <p:sp>
        <p:nvSpPr>
          <p:cNvPr id="37" name="Content Placeholder 41">
            <a:extLst>
              <a:ext uri="{FF2B5EF4-FFF2-40B4-BE49-F238E27FC236}">
                <a16:creationId xmlns:a16="http://schemas.microsoft.com/office/drawing/2014/main" id="{9647964B-6066-A819-638A-8509135ECA91}"/>
              </a:ext>
            </a:extLst>
          </p:cNvPr>
          <p:cNvSpPr txBox="1">
            <a:spLocks/>
          </p:cNvSpPr>
          <p:nvPr/>
        </p:nvSpPr>
        <p:spPr>
          <a:xfrm>
            <a:off x="8419430" y="1189302"/>
            <a:ext cx="3656648" cy="594205"/>
          </a:xfrm>
          <a:prstGeom prst="rect">
            <a:avLst/>
          </a:prstGeom>
          <a:solidFill>
            <a:srgbClr val="FFFFFF"/>
          </a:solidFill>
          <a:ln>
            <a:solidFill>
              <a:srgbClr val="0C0C0C"/>
            </a:solidFill>
          </a:ln>
        </p:spPr>
        <p:txBody>
          <a:bodyPr anchor="ctr"/>
          <a:lstStyle>
            <a:lvl1pPr marL="0" indent="0" algn="ctr" rtl="0" eaLnBrk="0" fontAlgn="base" hangingPunct="0">
              <a:spcBef>
                <a:spcPts val="0"/>
              </a:spcBef>
              <a:spcAft>
                <a:spcPts val="1799"/>
              </a:spcAft>
              <a:buClr>
                <a:schemeClr val="tx1"/>
              </a:buClr>
              <a:buFontTx/>
              <a:buNone/>
              <a:defRPr sz="1999" b="1" kern="1200">
                <a:solidFill>
                  <a:schemeClr val="tx1"/>
                </a:solidFill>
                <a:latin typeface="+mn-lt"/>
                <a:ea typeface="Roboto" panose="02000000000000000000" pitchFamily="2" charset="0"/>
                <a:cs typeface="Roboto" panose="02000000000000000000" pitchFamily="2" charset="0"/>
              </a:defRPr>
            </a:lvl1pPr>
            <a:lvl2pPr marL="274238" indent="0" algn="l" rtl="0" eaLnBrk="0" fontAlgn="base" hangingPunct="0">
              <a:spcBef>
                <a:spcPts val="0"/>
              </a:spcBef>
              <a:spcAft>
                <a:spcPts val="1799"/>
              </a:spcAft>
              <a:buClr>
                <a:schemeClr val="tx1"/>
              </a:buClr>
              <a:buFont typeface="Wingdings" panose="05000000000000000000" pitchFamily="2" charset="2"/>
              <a:buNone/>
              <a:defRPr sz="2399" kern="1200">
                <a:solidFill>
                  <a:schemeClr val="tx1"/>
                </a:solidFill>
                <a:latin typeface="+mn-lt"/>
                <a:ea typeface="Roboto" panose="02000000000000000000" pitchFamily="2" charset="0"/>
                <a:cs typeface="Roboto" panose="02000000000000000000" pitchFamily="2" charset="0"/>
              </a:defRPr>
            </a:lvl2pPr>
            <a:lvl3pPr marL="822713"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3pPr>
            <a:lvl4pPr marL="1165510" indent="-342797" algn="l" rtl="0" eaLnBrk="0" fontAlgn="base" hangingPunct="0">
              <a:spcBef>
                <a:spcPts val="0"/>
              </a:spcBef>
              <a:spcAft>
                <a:spcPts val="1799"/>
              </a:spcAft>
              <a:buClr>
                <a:schemeClr val="bg1">
                  <a:lumMod val="50000"/>
                </a:schemeClr>
              </a:buClr>
              <a:buFont typeface="Courier New" panose="02070309020205020404" pitchFamily="49" charset="0"/>
              <a:buChar char="o"/>
              <a:defRPr sz="2399" kern="1200">
                <a:solidFill>
                  <a:schemeClr val="tx1"/>
                </a:solidFill>
                <a:latin typeface="+mn-lt"/>
                <a:ea typeface="Roboto" panose="02000000000000000000" pitchFamily="2" charset="0"/>
                <a:cs typeface="Roboto" panose="02000000000000000000" pitchFamily="2" charset="0"/>
              </a:defRPr>
            </a:lvl4pPr>
            <a:lvl5pPr marL="1645426"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5pPr>
            <a:lvl6pPr marL="1885384"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181"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978"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776"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1799"/>
              </a:spcAft>
              <a:buClr>
                <a:srgbClr val="0C0C0C"/>
              </a:buClr>
              <a:buSzTx/>
              <a:buFontTx/>
              <a:buNone/>
              <a:tabLst/>
              <a:defRPr/>
            </a:pPr>
            <a:r>
              <a:rPr kumimoji="0" lang="en-US" sz="1999" b="1" i="0" u="none" strike="noStrike" kern="1200" cap="none" spc="0" normalizeH="0" baseline="0" noProof="0">
                <a:ln>
                  <a:noFill/>
                </a:ln>
                <a:solidFill>
                  <a:srgbClr val="0C0C0C"/>
                </a:solidFill>
                <a:effectLst/>
                <a:uLnTx/>
                <a:uFillTx/>
                <a:latin typeface="Franklin Gothic Book" panose="020B0503020102020204"/>
              </a:rPr>
              <a:t>Example: </a:t>
            </a:r>
            <a:r>
              <a:rPr kumimoji="0" lang="en-US" sz="1999" b="0" i="0" u="none" strike="noStrike" kern="1200" cap="none" spc="0" normalizeH="0" baseline="0" noProof="0">
                <a:ln>
                  <a:noFill/>
                </a:ln>
                <a:solidFill>
                  <a:srgbClr val="0C0C0C"/>
                </a:solidFill>
                <a:effectLst/>
                <a:uLnTx/>
                <a:uFillTx/>
                <a:latin typeface="Franklin Gothic Book" panose="020B0503020102020204"/>
              </a:rPr>
              <a:t>System Requirements</a:t>
            </a:r>
          </a:p>
        </p:txBody>
      </p:sp>
      <p:sp>
        <p:nvSpPr>
          <p:cNvPr id="38" name="Content Placeholder 44">
            <a:extLst>
              <a:ext uri="{FF2B5EF4-FFF2-40B4-BE49-F238E27FC236}">
                <a16:creationId xmlns:a16="http://schemas.microsoft.com/office/drawing/2014/main" id="{3D22567D-9944-A356-9DAF-2F46162938A6}"/>
              </a:ext>
            </a:extLst>
          </p:cNvPr>
          <p:cNvSpPr txBox="1">
            <a:spLocks/>
          </p:cNvSpPr>
          <p:nvPr/>
        </p:nvSpPr>
        <p:spPr>
          <a:xfrm>
            <a:off x="8419430" y="1829217"/>
            <a:ext cx="3656648" cy="1188410"/>
          </a:xfrm>
          <a:prstGeom prst="rect">
            <a:avLst/>
          </a:prstGeom>
          <a:solidFill>
            <a:srgbClr val="FFFFFF"/>
          </a:solidFill>
          <a:ln>
            <a:solidFill>
              <a:srgbClr val="0C0C0C"/>
            </a:solidFill>
          </a:ln>
        </p:spPr>
        <p:txBody>
          <a:bodyPr lIns="182832" rIns="91416" anchor="ctr"/>
          <a:lstStyle>
            <a:lvl1pPr marL="0" indent="0" algn="l" rtl="0" eaLnBrk="0" fontAlgn="base" hangingPunct="0">
              <a:spcBef>
                <a:spcPts val="0"/>
              </a:spcBef>
              <a:spcAft>
                <a:spcPts val="1799"/>
              </a:spcAft>
              <a:buClr>
                <a:schemeClr val="tx1"/>
              </a:buClr>
              <a:buFontTx/>
              <a:buNone/>
              <a:defRPr sz="1799" kern="1200">
                <a:solidFill>
                  <a:schemeClr val="tx1"/>
                </a:solidFill>
                <a:latin typeface="+mn-lt"/>
                <a:ea typeface="Roboto" panose="02000000000000000000" pitchFamily="2" charset="0"/>
                <a:cs typeface="Roboto" panose="02000000000000000000" pitchFamily="2" charset="0"/>
              </a:defRPr>
            </a:lvl1pPr>
            <a:lvl2pPr marL="274238" indent="0" algn="l" rtl="0" eaLnBrk="0" fontAlgn="base" hangingPunct="0">
              <a:spcBef>
                <a:spcPts val="0"/>
              </a:spcBef>
              <a:spcAft>
                <a:spcPts val="1799"/>
              </a:spcAft>
              <a:buClr>
                <a:schemeClr val="tx1"/>
              </a:buClr>
              <a:buFont typeface="Wingdings" panose="05000000000000000000" pitchFamily="2" charset="2"/>
              <a:buNone/>
              <a:defRPr sz="2399" kern="1200">
                <a:solidFill>
                  <a:schemeClr val="tx1"/>
                </a:solidFill>
                <a:latin typeface="+mn-lt"/>
                <a:ea typeface="Roboto" panose="02000000000000000000" pitchFamily="2" charset="0"/>
                <a:cs typeface="Roboto" panose="02000000000000000000" pitchFamily="2" charset="0"/>
              </a:defRPr>
            </a:lvl2pPr>
            <a:lvl3pPr marL="822713"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3pPr>
            <a:lvl4pPr marL="1165510" indent="-342797" algn="l" rtl="0" eaLnBrk="0" fontAlgn="base" hangingPunct="0">
              <a:spcBef>
                <a:spcPts val="0"/>
              </a:spcBef>
              <a:spcAft>
                <a:spcPts val="1799"/>
              </a:spcAft>
              <a:buClr>
                <a:schemeClr val="bg1">
                  <a:lumMod val="50000"/>
                </a:schemeClr>
              </a:buClr>
              <a:buFont typeface="Courier New" panose="02070309020205020404" pitchFamily="49" charset="0"/>
              <a:buChar char="o"/>
              <a:defRPr sz="2399" kern="1200">
                <a:solidFill>
                  <a:schemeClr val="tx1"/>
                </a:solidFill>
                <a:latin typeface="+mn-lt"/>
                <a:ea typeface="Roboto" panose="02000000000000000000" pitchFamily="2" charset="0"/>
                <a:cs typeface="Roboto" panose="02000000000000000000" pitchFamily="2" charset="0"/>
              </a:defRPr>
            </a:lvl4pPr>
            <a:lvl5pPr marL="1645426" indent="-274238" algn="l" rtl="0" eaLnBrk="0" fontAlgn="base" hangingPunct="0">
              <a:spcBef>
                <a:spcPts val="0"/>
              </a:spcBef>
              <a:spcAft>
                <a:spcPts val="1799"/>
              </a:spcAft>
              <a:buClr>
                <a:schemeClr val="bg1">
                  <a:lumMod val="50000"/>
                </a:schemeClr>
              </a:buClr>
              <a:buFont typeface="Arial" panose="020B0604020202020204" pitchFamily="34" charset="0"/>
              <a:buChar char="•"/>
              <a:defRPr sz="2399" kern="1200">
                <a:solidFill>
                  <a:schemeClr val="tx1"/>
                </a:solidFill>
                <a:latin typeface="+mn-lt"/>
                <a:ea typeface="Roboto" panose="02000000000000000000" pitchFamily="2" charset="0"/>
                <a:cs typeface="Roboto" panose="02000000000000000000" pitchFamily="2" charset="0"/>
              </a:defRPr>
            </a:lvl5pPr>
            <a:lvl6pPr marL="1885384"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181"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978"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776" indent="-171399" algn="l" defTabSz="68559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ts val="1799"/>
              </a:spcAft>
              <a:buClr>
                <a:srgbClr val="0C0C0C"/>
              </a:buClr>
              <a:buSzTx/>
              <a:buFontTx/>
              <a:buNone/>
              <a:tabLst/>
              <a:defRPr/>
            </a:pPr>
            <a:r>
              <a:rPr kumimoji="0" lang="en-US" sz="1799" b="0" i="0" u="none" strike="noStrike" kern="1200" cap="none" spc="0" normalizeH="0" baseline="0" noProof="0">
                <a:ln>
                  <a:noFill/>
                </a:ln>
                <a:solidFill>
                  <a:srgbClr val="0C0C0C"/>
                </a:solidFill>
                <a:effectLst/>
                <a:uLnTx/>
                <a:uFillTx/>
                <a:latin typeface="Franklin Gothic Book" panose="020B0503020102020204"/>
              </a:rPr>
              <a:t>The system shall notify drivers traveling in the correct direction of traffic of an approaching wrong-way driver with DMS messages. </a:t>
            </a:r>
          </a:p>
        </p:txBody>
      </p:sp>
      <p:sp>
        <p:nvSpPr>
          <p:cNvPr id="47" name="Arrow: Right 46">
            <a:extLst>
              <a:ext uri="{FF2B5EF4-FFF2-40B4-BE49-F238E27FC236}">
                <a16:creationId xmlns:a16="http://schemas.microsoft.com/office/drawing/2014/main" id="{D3BE0978-1C80-A5BD-3D7A-DDBEE6A90273}"/>
              </a:ext>
              <a:ext uri="{C183D7F6-B498-43B3-948B-1728B52AA6E4}">
                <adec:decorative xmlns:adec="http://schemas.microsoft.com/office/drawing/2017/decorative" val="1"/>
              </a:ext>
            </a:extLst>
          </p:cNvPr>
          <p:cNvSpPr/>
          <p:nvPr/>
        </p:nvSpPr>
        <p:spPr>
          <a:xfrm>
            <a:off x="7992251" y="1829534"/>
            <a:ext cx="365665" cy="548497"/>
          </a:xfrm>
          <a:prstGeom prst="rightArrow">
            <a:avLst/>
          </a:prstGeom>
          <a:solidFill>
            <a:srgbClr val="FFC72C"/>
          </a:solidFill>
          <a:ln w="9525" cap="flat" cmpd="sng" algn="ctr">
            <a:solidFill>
              <a:srgbClr val="0C0C0C"/>
            </a:solid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48" name="Arrow: Right 47">
            <a:extLst>
              <a:ext uri="{FF2B5EF4-FFF2-40B4-BE49-F238E27FC236}">
                <a16:creationId xmlns:a16="http://schemas.microsoft.com/office/drawing/2014/main" id="{FD1DB51B-5634-6A00-FDCF-F12CF39899FC}"/>
              </a:ext>
              <a:ext uri="{C183D7F6-B498-43B3-948B-1728B52AA6E4}">
                <adec:decorative xmlns:adec="http://schemas.microsoft.com/office/drawing/2017/decorative" val="1"/>
              </a:ext>
            </a:extLst>
          </p:cNvPr>
          <p:cNvSpPr/>
          <p:nvPr/>
        </p:nvSpPr>
        <p:spPr>
          <a:xfrm>
            <a:off x="3846780" y="1829534"/>
            <a:ext cx="365665" cy="548497"/>
          </a:xfrm>
          <a:prstGeom prst="rightArrow">
            <a:avLst/>
          </a:prstGeom>
          <a:solidFill>
            <a:srgbClr val="FFC72C"/>
          </a:solidFill>
          <a:ln w="9525" cap="flat" cmpd="sng" algn="ctr">
            <a:solidFill>
              <a:srgbClr val="0C0C0C"/>
            </a:solid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sp>
        <p:nvSpPr>
          <p:cNvPr id="49" name="Content Placeholder 159">
            <a:extLst>
              <a:ext uri="{FF2B5EF4-FFF2-40B4-BE49-F238E27FC236}">
                <a16:creationId xmlns:a16="http://schemas.microsoft.com/office/drawing/2014/main" id="{0C7338DD-C37D-0391-C1F9-0F145BA5CB54}"/>
              </a:ext>
            </a:extLst>
          </p:cNvPr>
          <p:cNvSpPr txBox="1">
            <a:spLocks/>
          </p:cNvSpPr>
          <p:nvPr/>
        </p:nvSpPr>
        <p:spPr>
          <a:xfrm>
            <a:off x="1658843" y="3109043"/>
            <a:ext cx="1280168" cy="1005578"/>
          </a:xfrm>
          <a:prstGeom prst="rect">
            <a:avLst/>
          </a:prstGeom>
          <a:solidFill>
            <a:srgbClr val="FFFFFF"/>
          </a:solidFill>
          <a:ln>
            <a:solidFill>
              <a:srgbClr val="0C0C0C"/>
            </a:solidFill>
          </a:ln>
        </p:spPr>
        <p:txBody>
          <a:bodyPr anchor="ctr"/>
          <a:lstStyle>
            <a:lvl1pPr marL="0" indent="0" algn="ctr" rtl="0" eaLnBrk="0" fontAlgn="base" hangingPunct="0">
              <a:spcBef>
                <a:spcPts val="0"/>
              </a:spcBef>
              <a:spcAft>
                <a:spcPts val="1800"/>
              </a:spcAft>
              <a:buClr>
                <a:schemeClr val="tx1"/>
              </a:buClr>
              <a:buFontTx/>
              <a:buNone/>
              <a:defRPr sz="2000" b="0" kern="1200">
                <a:solidFill>
                  <a:schemeClr val="tx1"/>
                </a:solidFill>
                <a:latin typeface="+mn-lt"/>
                <a:ea typeface="Roboto" panose="02000000000000000000" pitchFamily="2" charset="0"/>
                <a:cs typeface="Roboto" panose="02000000000000000000" pitchFamily="2" charset="0"/>
              </a:defRPr>
            </a:lvl1pPr>
            <a:lvl2pPr marL="274320" indent="0" algn="l" rtl="0" eaLnBrk="0" fontAlgn="base" hangingPunct="0">
              <a:spcBef>
                <a:spcPts val="0"/>
              </a:spcBef>
              <a:spcAft>
                <a:spcPts val="1800"/>
              </a:spcAft>
              <a:buClr>
                <a:schemeClr val="tx1"/>
              </a:buClr>
              <a:buFont typeface="Wingdings" panose="05000000000000000000" pitchFamily="2" charset="2"/>
              <a:buNone/>
              <a:defRPr sz="2400" kern="1200">
                <a:solidFill>
                  <a:schemeClr val="tx1"/>
                </a:solidFill>
                <a:latin typeface="+mn-lt"/>
                <a:ea typeface="Roboto" panose="02000000000000000000" pitchFamily="2" charset="0"/>
                <a:cs typeface="Roboto" panose="02000000000000000000" pitchFamily="2" charset="0"/>
              </a:defRPr>
            </a:lvl2pPr>
            <a:lvl3pPr marL="822960" indent="-274320" algn="l" rtl="0" eaLnBrk="0" fontAlgn="base" hangingPunct="0">
              <a:spcBef>
                <a:spcPts val="0"/>
              </a:spcBef>
              <a:spcAft>
                <a:spcPts val="1800"/>
              </a:spcAft>
              <a:buClr>
                <a:schemeClr val="bg1">
                  <a:lumMod val="50000"/>
                </a:schemeClr>
              </a:buClr>
              <a:buFont typeface="Arial" panose="020B0604020202020204" pitchFamily="34" charset="0"/>
              <a:buChar char="‒"/>
              <a:defRPr sz="2400" kern="1200">
                <a:solidFill>
                  <a:schemeClr val="tx1"/>
                </a:solidFill>
                <a:latin typeface="+mn-lt"/>
                <a:ea typeface="Roboto" panose="02000000000000000000" pitchFamily="2" charset="0"/>
                <a:cs typeface="Roboto" panose="02000000000000000000" pitchFamily="2" charset="0"/>
              </a:defRPr>
            </a:lvl3pPr>
            <a:lvl4pPr marL="1165860" indent="-342900" algn="l" rtl="0" eaLnBrk="0" fontAlgn="base" hangingPunct="0">
              <a:spcBef>
                <a:spcPts val="0"/>
              </a:spcBef>
              <a:spcAft>
                <a:spcPts val="1800"/>
              </a:spcAft>
              <a:buClr>
                <a:schemeClr val="bg1">
                  <a:lumMod val="50000"/>
                </a:schemeClr>
              </a:buClr>
              <a:buFont typeface="Courier New" panose="02070309020205020404" pitchFamily="49" charset="0"/>
              <a:buChar char="o"/>
              <a:defRPr sz="2400" kern="1200">
                <a:solidFill>
                  <a:schemeClr val="tx1"/>
                </a:solidFill>
                <a:latin typeface="+mn-lt"/>
                <a:ea typeface="Roboto" panose="02000000000000000000" pitchFamily="2" charset="0"/>
                <a:cs typeface="Roboto" panose="02000000000000000000" pitchFamily="2" charset="0"/>
              </a:defRPr>
            </a:lvl4pPr>
            <a:lvl5pPr marL="1645920" indent="-274320" algn="l" rtl="0" eaLnBrk="0" fontAlgn="base" hangingPunct="0">
              <a:spcBef>
                <a:spcPts val="0"/>
              </a:spcBef>
              <a:spcAft>
                <a:spcPts val="1800"/>
              </a:spcAft>
              <a:buClr>
                <a:schemeClr val="bg1">
                  <a:lumMod val="50000"/>
                </a:schemeClr>
              </a:buClr>
              <a:buFont typeface="Arial" panose="020B0604020202020204" pitchFamily="34" charset="0"/>
              <a:buChar char="•"/>
              <a:defRPr sz="2400" kern="1200">
                <a:solidFill>
                  <a:schemeClr val="tx1"/>
                </a:solidFill>
                <a:latin typeface="+mn-lt"/>
                <a:ea typeface="Roboto" panose="02000000000000000000" pitchFamily="2" charset="0"/>
                <a:cs typeface="Roboto" panose="02000000000000000000" pitchFamily="2"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914126" rtl="0" eaLnBrk="0" fontAlgn="base" latinLnBrk="0" hangingPunct="0">
              <a:lnSpc>
                <a:spcPct val="100000"/>
              </a:lnSpc>
              <a:spcBef>
                <a:spcPts val="0"/>
              </a:spcBef>
              <a:spcAft>
                <a:spcPts val="1799"/>
              </a:spcAft>
              <a:buClr>
                <a:srgbClr val="0C0C0C"/>
              </a:buClr>
              <a:buSzTx/>
              <a:buFontTx/>
              <a:buNone/>
              <a:tabLst/>
              <a:defRPr/>
            </a:pPr>
            <a:r>
              <a:rPr kumimoji="0" lang="en-US" sz="1600" b="0" i="0" u="none" strike="noStrike" kern="1200" cap="none" spc="0" normalizeH="0" baseline="0" noProof="0">
                <a:ln>
                  <a:noFill/>
                </a:ln>
                <a:solidFill>
                  <a:srgbClr val="0C0C0C"/>
                </a:solidFill>
                <a:effectLst/>
                <a:uLnTx/>
                <a:uFillTx/>
                <a:latin typeface="Franklin Gothic Book" panose="020B0503020102020204"/>
              </a:rPr>
              <a:t>Associated Deliverables</a:t>
            </a:r>
          </a:p>
        </p:txBody>
      </p:sp>
      <p:pic>
        <p:nvPicPr>
          <p:cNvPr id="50" name="Graphic 49" descr="Document icon">
            <a:extLst>
              <a:ext uri="{FF2B5EF4-FFF2-40B4-BE49-F238E27FC236}">
                <a16:creationId xmlns:a16="http://schemas.microsoft.com/office/drawing/2014/main" id="{AE9F12FC-2405-6CB4-BBCE-4A86B90D37E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71786" y="4160330"/>
            <a:ext cx="854279" cy="854279"/>
          </a:xfrm>
          <a:prstGeom prst="rect">
            <a:avLst/>
          </a:prstGeom>
        </p:spPr>
      </p:pic>
      <p:sp>
        <p:nvSpPr>
          <p:cNvPr id="51" name="TextBox 50">
            <a:extLst>
              <a:ext uri="{FF2B5EF4-FFF2-40B4-BE49-F238E27FC236}">
                <a16:creationId xmlns:a16="http://schemas.microsoft.com/office/drawing/2014/main" id="{C8A60161-3648-1AE7-5358-2C53D88ABDB6}"/>
              </a:ext>
            </a:extLst>
          </p:cNvPr>
          <p:cNvSpPr txBox="1"/>
          <p:nvPr/>
        </p:nvSpPr>
        <p:spPr>
          <a:xfrm>
            <a:off x="1622079" y="4920200"/>
            <a:ext cx="1371243" cy="584623"/>
          </a:xfrm>
          <a:prstGeom prst="rect">
            <a:avLst/>
          </a:prstGeom>
          <a:noFill/>
        </p:spPr>
        <p:txBody>
          <a:bodyPr wrap="square" lIns="45708" rIns="45708" rtlCol="0">
            <a:spAutoFit/>
          </a:bodyPr>
          <a:lstStyle/>
          <a:p>
            <a:pPr algn="ctr" defTabSz="914126"/>
            <a:r>
              <a:rPr lang="en-US" sz="1600">
                <a:latin typeface="Franklin Gothic Book" panose="020B0503020102020204"/>
              </a:rPr>
              <a:t>System Requirements </a:t>
            </a:r>
          </a:p>
        </p:txBody>
      </p:sp>
      <p:grpSp>
        <p:nvGrpSpPr>
          <p:cNvPr id="52" name="Group 51" descr="Diagram of the V-Model systems engineering process showing lifecycle stages from left to right. On the left descending side: Planning Process, Project Planning, ConOps (Concept of Operations), Requirements, and Design &amp; Implementation. On the right ascending side: Verification Testing, Validation Testing, Operations and Maintenance, and Retirement/Replacement. Blue dashed arrows connect ConOps to Validation Testing, and Requirements to Verification Testing, illustrating how earlier planning stages link to later testing stages. Requirements and Design and Implementation are highlighted.&#10;">
            <a:extLst>
              <a:ext uri="{FF2B5EF4-FFF2-40B4-BE49-F238E27FC236}">
                <a16:creationId xmlns:a16="http://schemas.microsoft.com/office/drawing/2014/main" id="{C43204EF-B9EE-5987-34F0-28CE2561DF2F}"/>
              </a:ext>
            </a:extLst>
          </p:cNvPr>
          <p:cNvGrpSpPr>
            <a:grpSpLocks noChangeAspect="1"/>
          </p:cNvGrpSpPr>
          <p:nvPr/>
        </p:nvGrpSpPr>
        <p:grpSpPr>
          <a:xfrm>
            <a:off x="3040185" y="3117699"/>
            <a:ext cx="6421030" cy="3556576"/>
            <a:chOff x="3412236" y="1874520"/>
            <a:chExt cx="8666988" cy="4800600"/>
          </a:xfrm>
        </p:grpSpPr>
        <p:sp>
          <p:nvSpPr>
            <p:cNvPr id="53" name="Rectangle 52">
              <a:extLst>
                <a:ext uri="{FF2B5EF4-FFF2-40B4-BE49-F238E27FC236}">
                  <a16:creationId xmlns:a16="http://schemas.microsoft.com/office/drawing/2014/main" id="{9B0B98BF-3C9A-F2CD-4602-2D7810D7BFE4}"/>
                </a:ext>
              </a:extLst>
            </p:cNvPr>
            <p:cNvSpPr/>
            <p:nvPr/>
          </p:nvSpPr>
          <p:spPr>
            <a:xfrm>
              <a:off x="3412236" y="1874520"/>
              <a:ext cx="8666988" cy="4800600"/>
            </a:xfrm>
            <a:prstGeom prst="rect">
              <a:avLst/>
            </a:prstGeom>
            <a:solidFill>
              <a:srgbClr val="FFFFFF"/>
            </a:solidFill>
            <a:ln w="9525" cap="flat" cmpd="sng" algn="ctr">
              <a:solidFill>
                <a:srgbClr val="0C0C0C"/>
              </a:solidFill>
              <a:prstDash val="solid"/>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grpSp>
          <p:nvGrpSpPr>
            <p:cNvPr id="54" name="Group 53">
              <a:extLst>
                <a:ext uri="{FF2B5EF4-FFF2-40B4-BE49-F238E27FC236}">
                  <a16:creationId xmlns:a16="http://schemas.microsoft.com/office/drawing/2014/main" id="{C2E72A37-249F-12FB-5070-309270B0D512}"/>
                </a:ext>
              </a:extLst>
            </p:cNvPr>
            <p:cNvGrpSpPr/>
            <p:nvPr/>
          </p:nvGrpSpPr>
          <p:grpSpPr>
            <a:xfrm>
              <a:off x="3439147" y="2148840"/>
              <a:ext cx="3348847" cy="1051560"/>
              <a:chOff x="3439147" y="2148840"/>
              <a:chExt cx="3348847" cy="1051560"/>
            </a:xfrm>
          </p:grpSpPr>
          <p:sp>
            <p:nvSpPr>
              <p:cNvPr id="68" name="AutoShape 9">
                <a:extLst>
                  <a:ext uri="{FF2B5EF4-FFF2-40B4-BE49-F238E27FC236}">
                    <a16:creationId xmlns:a16="http://schemas.microsoft.com/office/drawing/2014/main" id="{715D24D4-168E-F311-C3E6-EEE6D391B17E}"/>
                  </a:ext>
                </a:extLst>
              </p:cNvPr>
              <p:cNvSpPr>
                <a:spLocks noChangeArrowheads="1"/>
              </p:cNvSpPr>
              <p:nvPr/>
            </p:nvSpPr>
            <p:spPr bwMode="auto">
              <a:xfrm flipH="1">
                <a:off x="4711823" y="2148840"/>
                <a:ext cx="2076171" cy="1051560"/>
              </a:xfrm>
              <a:prstGeom prst="parallelogram">
                <a:avLst>
                  <a:gd name="adj" fmla="val 43446"/>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12700" algn="ctr">
                <a:solidFill>
                  <a:srgbClr val="58595B"/>
                </a:solidFill>
                <a:miter lim="800000"/>
                <a:headEnd/>
                <a:tailEnd w="lg" len="lg"/>
              </a:ln>
            </p:spPr>
            <p:txBody>
              <a:bodyPr wrap="none" anchor="ctr"/>
              <a:lstStyle/>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Project </a:t>
                </a:r>
                <a:b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Planning</a:t>
                </a:r>
              </a:p>
            </p:txBody>
          </p:sp>
          <p:sp>
            <p:nvSpPr>
              <p:cNvPr id="69" name="AutoShape 9">
                <a:extLst>
                  <a:ext uri="{FF2B5EF4-FFF2-40B4-BE49-F238E27FC236}">
                    <a16:creationId xmlns:a16="http://schemas.microsoft.com/office/drawing/2014/main" id="{FF588820-3F60-285F-1FF3-7CA08EE9A483}"/>
                  </a:ext>
                </a:extLst>
              </p:cNvPr>
              <p:cNvSpPr>
                <a:spLocks noChangeArrowheads="1"/>
              </p:cNvSpPr>
              <p:nvPr/>
            </p:nvSpPr>
            <p:spPr bwMode="auto">
              <a:xfrm flipH="1">
                <a:off x="3439147" y="2148840"/>
                <a:ext cx="1737360" cy="1051560"/>
              </a:xfrm>
              <a:prstGeom prst="parallelogram">
                <a:avLst>
                  <a:gd name="adj" fmla="val 43446"/>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12700" algn="ctr">
                <a:solidFill>
                  <a:srgbClr val="58595B"/>
                </a:solidFill>
                <a:miter lim="800000"/>
                <a:headEnd/>
                <a:tailEnd w="lg" len="lg"/>
              </a:ln>
            </p:spPr>
            <p:txBody>
              <a:bodyPr wrap="none" anchor="ctr"/>
              <a:lstStyle/>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Planning </a:t>
                </a:r>
                <a:b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Process</a:t>
                </a:r>
              </a:p>
            </p:txBody>
          </p:sp>
        </p:grpSp>
        <p:grpSp>
          <p:nvGrpSpPr>
            <p:cNvPr id="55" name="Group 54">
              <a:extLst>
                <a:ext uri="{FF2B5EF4-FFF2-40B4-BE49-F238E27FC236}">
                  <a16:creationId xmlns:a16="http://schemas.microsoft.com/office/drawing/2014/main" id="{3960A7B3-AA7C-19FD-B275-81CDA2B98691}"/>
                </a:ext>
              </a:extLst>
            </p:cNvPr>
            <p:cNvGrpSpPr/>
            <p:nvPr/>
          </p:nvGrpSpPr>
          <p:grpSpPr>
            <a:xfrm>
              <a:off x="8603889" y="2148840"/>
              <a:ext cx="3454771" cy="1051560"/>
              <a:chOff x="8603889" y="2148840"/>
              <a:chExt cx="3454771" cy="1051560"/>
            </a:xfrm>
          </p:grpSpPr>
          <p:sp>
            <p:nvSpPr>
              <p:cNvPr id="66" name="AutoShape 11">
                <a:extLst>
                  <a:ext uri="{FF2B5EF4-FFF2-40B4-BE49-F238E27FC236}">
                    <a16:creationId xmlns:a16="http://schemas.microsoft.com/office/drawing/2014/main" id="{2BA30980-22F7-B67F-DBAA-DA794263178B}"/>
                  </a:ext>
                </a:extLst>
              </p:cNvPr>
              <p:cNvSpPr>
                <a:spLocks noChangeArrowheads="1"/>
              </p:cNvSpPr>
              <p:nvPr/>
            </p:nvSpPr>
            <p:spPr bwMode="auto">
              <a:xfrm>
                <a:off x="8603889" y="2148840"/>
                <a:ext cx="1909880" cy="1051560"/>
              </a:xfrm>
              <a:prstGeom prst="parallelogram">
                <a:avLst>
                  <a:gd name="adj" fmla="val 36025"/>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12700" algn="ctr">
                <a:solidFill>
                  <a:srgbClr val="58595B"/>
                </a:solidFill>
                <a:miter lim="800000"/>
                <a:headEnd/>
                <a:tailEnd w="lg" len="lg"/>
              </a:ln>
            </p:spPr>
            <p:txBody>
              <a:bodyPr wrap="none" rIns="137124" anchor="ctr"/>
              <a:lstStyle/>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Operations </a:t>
                </a:r>
                <a:b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and</a:t>
                </a:r>
                <a:b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Maintenance</a:t>
                </a:r>
              </a:p>
            </p:txBody>
          </p:sp>
          <p:sp>
            <p:nvSpPr>
              <p:cNvPr id="67" name="AutoShape 11">
                <a:extLst>
                  <a:ext uri="{FF2B5EF4-FFF2-40B4-BE49-F238E27FC236}">
                    <a16:creationId xmlns:a16="http://schemas.microsoft.com/office/drawing/2014/main" id="{94FFDCC9-6F81-D98F-E27C-D793B07B0A19}"/>
                  </a:ext>
                </a:extLst>
              </p:cNvPr>
              <p:cNvSpPr>
                <a:spLocks noChangeArrowheads="1"/>
              </p:cNvSpPr>
              <p:nvPr/>
            </p:nvSpPr>
            <p:spPr bwMode="auto">
              <a:xfrm>
                <a:off x="10137871" y="2148840"/>
                <a:ext cx="1920789" cy="1051560"/>
              </a:xfrm>
              <a:prstGeom prst="parallelogram">
                <a:avLst>
                  <a:gd name="adj" fmla="val 35198"/>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12700" algn="ctr">
                <a:solidFill>
                  <a:srgbClr val="58595B"/>
                </a:solidFill>
                <a:miter lim="800000"/>
                <a:headEnd/>
                <a:tailEnd w="lg" len="lg"/>
              </a:ln>
            </p:spPr>
            <p:txBody>
              <a:bodyPr wrap="none" rIns="137124" anchor="ctr"/>
              <a:lstStyle/>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Retirement </a:t>
                </a:r>
                <a:b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or</a:t>
                </a:r>
                <a:b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Replacement</a:t>
                </a:r>
              </a:p>
            </p:txBody>
          </p:sp>
        </p:grpSp>
        <p:grpSp>
          <p:nvGrpSpPr>
            <p:cNvPr id="56" name="Group 55">
              <a:extLst>
                <a:ext uri="{FF2B5EF4-FFF2-40B4-BE49-F238E27FC236}">
                  <a16:creationId xmlns:a16="http://schemas.microsoft.com/office/drawing/2014/main" id="{F4107862-26F0-9D7C-0A51-A2C49592DCDA}"/>
                </a:ext>
              </a:extLst>
            </p:cNvPr>
            <p:cNvGrpSpPr/>
            <p:nvPr/>
          </p:nvGrpSpPr>
          <p:grpSpPr>
            <a:xfrm>
              <a:off x="4653348" y="3204556"/>
              <a:ext cx="6003844" cy="3162558"/>
              <a:chOff x="4653348" y="3204556"/>
              <a:chExt cx="6003844" cy="3162558"/>
            </a:xfrm>
          </p:grpSpPr>
          <p:sp>
            <p:nvSpPr>
              <p:cNvPr id="57" name="AutoShape 11">
                <a:extLst>
                  <a:ext uri="{FF2B5EF4-FFF2-40B4-BE49-F238E27FC236}">
                    <a16:creationId xmlns:a16="http://schemas.microsoft.com/office/drawing/2014/main" id="{67B7F35A-D6CD-F529-9DE4-DA1F45F864A3}"/>
                  </a:ext>
                </a:extLst>
              </p:cNvPr>
              <p:cNvSpPr>
                <a:spLocks noChangeArrowheads="1"/>
              </p:cNvSpPr>
              <p:nvPr/>
            </p:nvSpPr>
            <p:spPr bwMode="auto">
              <a:xfrm>
                <a:off x="8217630" y="3204556"/>
                <a:ext cx="1920240" cy="1051560"/>
              </a:xfrm>
              <a:prstGeom prst="parallelogram">
                <a:avLst>
                  <a:gd name="adj" fmla="val 36536"/>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12700" algn="ctr">
                <a:solidFill>
                  <a:srgbClr val="58595B"/>
                </a:solidFill>
                <a:miter lim="800000"/>
                <a:headEnd/>
                <a:tailEnd w="lg" len="lg"/>
              </a:ln>
            </p:spPr>
            <p:txBody>
              <a:bodyPr wrap="none" anchor="ctr"/>
              <a:lstStyle/>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Validation</a:t>
                </a:r>
              </a:p>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Testing</a:t>
                </a:r>
              </a:p>
            </p:txBody>
          </p:sp>
          <p:sp>
            <p:nvSpPr>
              <p:cNvPr id="58" name="AutoShape 12">
                <a:extLst>
                  <a:ext uri="{FF2B5EF4-FFF2-40B4-BE49-F238E27FC236}">
                    <a16:creationId xmlns:a16="http://schemas.microsoft.com/office/drawing/2014/main" id="{875C1638-20A8-262D-402A-84E1ABCF2F3A}"/>
                  </a:ext>
                </a:extLst>
              </p:cNvPr>
              <p:cNvSpPr>
                <a:spLocks noChangeArrowheads="1"/>
              </p:cNvSpPr>
              <p:nvPr/>
            </p:nvSpPr>
            <p:spPr bwMode="auto">
              <a:xfrm>
                <a:off x="7828223" y="4260272"/>
                <a:ext cx="1920240" cy="1051560"/>
              </a:xfrm>
              <a:prstGeom prst="parallelogram">
                <a:avLst>
                  <a:gd name="adj" fmla="val 36863"/>
                </a:avLst>
              </a:prstGeom>
              <a:gradFill flip="none" rotWithShape="1">
                <a:gsLst>
                  <a:gs pos="0">
                    <a:srgbClr val="018AC1">
                      <a:lumMod val="20000"/>
                      <a:lumOff val="80000"/>
                    </a:srgbClr>
                  </a:gs>
                  <a:gs pos="25000">
                    <a:srgbClr val="018AC1">
                      <a:lumMod val="20000"/>
                      <a:lumOff val="80000"/>
                    </a:srgbClr>
                  </a:gs>
                  <a:gs pos="100000">
                    <a:srgbClr val="FFFFFF">
                      <a:shade val="100000"/>
                      <a:satMod val="115000"/>
                    </a:srgbClr>
                  </a:gs>
                </a:gsLst>
                <a:lin ang="5400000" scaled="0"/>
                <a:tileRect/>
              </a:gradFill>
              <a:ln w="12700" algn="ctr">
                <a:solidFill>
                  <a:srgbClr val="58595B"/>
                </a:solidFill>
                <a:miter lim="800000"/>
                <a:headEnd/>
                <a:tailEnd w="lg" len="lg"/>
              </a:ln>
            </p:spPr>
            <p:txBody>
              <a:bodyPr wrap="none" anchor="ctr"/>
              <a:lstStyle/>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  Verification</a:t>
                </a:r>
              </a:p>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Testing</a:t>
                </a:r>
              </a:p>
            </p:txBody>
          </p:sp>
          <p:sp>
            <p:nvSpPr>
              <p:cNvPr id="59" name="AutoShape 15">
                <a:extLst>
                  <a:ext uri="{FF2B5EF4-FFF2-40B4-BE49-F238E27FC236}">
                    <a16:creationId xmlns:a16="http://schemas.microsoft.com/office/drawing/2014/main" id="{31C8BD78-3E65-DE61-0D34-EE15529725D9}"/>
                  </a:ext>
                </a:extLst>
              </p:cNvPr>
              <p:cNvSpPr>
                <a:spLocks noChangeArrowheads="1"/>
              </p:cNvSpPr>
              <p:nvPr/>
            </p:nvSpPr>
            <p:spPr bwMode="auto">
              <a:xfrm>
                <a:off x="6129064" y="5313217"/>
                <a:ext cx="3208881" cy="1053897"/>
              </a:xfrm>
              <a:custGeom>
                <a:avLst/>
                <a:gdLst>
                  <a:gd name="T0" fmla="*/ 2106487 w 21600"/>
                  <a:gd name="T1" fmla="*/ 342900 h 21600"/>
                  <a:gd name="T2" fmla="*/ 1135063 w 21600"/>
                  <a:gd name="T3" fmla="*/ 685800 h 21600"/>
                  <a:gd name="T4" fmla="*/ 163638 w 21600"/>
                  <a:gd name="T5" fmla="*/ 342900 h 21600"/>
                  <a:gd name="T6" fmla="*/ 1135063 w 21600"/>
                  <a:gd name="T7" fmla="*/ 0 h 21600"/>
                  <a:gd name="T8" fmla="*/ 0 60000 65536"/>
                  <a:gd name="T9" fmla="*/ 0 60000 65536"/>
                  <a:gd name="T10" fmla="*/ 0 60000 65536"/>
                  <a:gd name="T11" fmla="*/ 0 60000 65536"/>
                  <a:gd name="T12" fmla="*/ 3357 w 21600"/>
                  <a:gd name="T13" fmla="*/ 3357 h 21600"/>
                  <a:gd name="T14" fmla="*/ 18243 w 21600"/>
                  <a:gd name="T15" fmla="*/ 18243 h 21600"/>
                  <a:gd name="connsiteX0" fmla="*/ 0 w 21600"/>
                  <a:gd name="connsiteY0" fmla="*/ 0 h 21648"/>
                  <a:gd name="connsiteX1" fmla="*/ 3114 w 21600"/>
                  <a:gd name="connsiteY1" fmla="*/ 21600 h 21648"/>
                  <a:gd name="connsiteX2" fmla="*/ 18912 w 21600"/>
                  <a:gd name="connsiteY2" fmla="*/ 21648 h 21648"/>
                  <a:gd name="connsiteX3" fmla="*/ 21600 w 21600"/>
                  <a:gd name="connsiteY3" fmla="*/ 0 h 21648"/>
                  <a:gd name="connsiteX4" fmla="*/ 0 w 21600"/>
                  <a:gd name="connsiteY4" fmla="*/ 0 h 21648"/>
                  <a:gd name="connsiteX0" fmla="*/ 0 w 21600"/>
                  <a:gd name="connsiteY0" fmla="*/ 0 h 21648"/>
                  <a:gd name="connsiteX1" fmla="*/ 3114 w 21600"/>
                  <a:gd name="connsiteY1" fmla="*/ 21600 h 21648"/>
                  <a:gd name="connsiteX2" fmla="*/ 18959 w 21600"/>
                  <a:gd name="connsiteY2" fmla="*/ 21648 h 21648"/>
                  <a:gd name="connsiteX3" fmla="*/ 21600 w 21600"/>
                  <a:gd name="connsiteY3" fmla="*/ 0 h 21648"/>
                  <a:gd name="connsiteX4" fmla="*/ 0 w 21600"/>
                  <a:gd name="connsiteY4" fmla="*/ 0 h 2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48">
                    <a:moveTo>
                      <a:pt x="0" y="0"/>
                    </a:moveTo>
                    <a:lnTo>
                      <a:pt x="3114" y="21600"/>
                    </a:lnTo>
                    <a:lnTo>
                      <a:pt x="18959" y="21648"/>
                    </a:lnTo>
                    <a:lnTo>
                      <a:pt x="21600" y="0"/>
                    </a:lnTo>
                    <a:lnTo>
                      <a:pt x="0" y="0"/>
                    </a:lnTo>
                    <a:close/>
                  </a:path>
                </a:pathLst>
              </a:custGeom>
              <a:gradFill>
                <a:gsLst>
                  <a:gs pos="0">
                    <a:srgbClr val="265D39">
                      <a:lumMod val="20000"/>
                      <a:lumOff val="80000"/>
                    </a:srgbClr>
                  </a:gs>
                  <a:gs pos="25000">
                    <a:srgbClr val="265D39">
                      <a:lumMod val="20000"/>
                      <a:lumOff val="80000"/>
                    </a:srgbClr>
                  </a:gs>
                  <a:gs pos="100000">
                    <a:srgbClr val="FFFFFF">
                      <a:shade val="100000"/>
                      <a:satMod val="115000"/>
                    </a:srgbClr>
                  </a:gs>
                </a:gsLst>
                <a:lin ang="5400000" scaled="0"/>
              </a:gradFill>
              <a:ln w="38100" algn="ctr">
                <a:solidFill>
                  <a:srgbClr val="2D8F3B"/>
                </a:solidFill>
                <a:miter lim="800000"/>
                <a:headEnd/>
                <a:tailEnd w="lg" len="lg"/>
              </a:ln>
            </p:spPr>
            <p:txBody>
              <a:bodyPr wrap="none" anchor="ctr"/>
              <a:lstStyle/>
              <a:p>
                <a:pPr marL="0" marR="0" lvl="0" indent="0" algn="ctr" defTabSz="914126" eaLnBrk="1" fontAlgn="auto" latinLnBrk="0" hangingPunct="1">
                  <a:lnSpc>
                    <a:spcPct val="90000"/>
                  </a:lnSpc>
                  <a:spcBef>
                    <a:spcPts val="30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Design and </a:t>
                </a:r>
                <a:b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b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Implementation</a:t>
                </a:r>
              </a:p>
            </p:txBody>
          </p:sp>
          <p:sp>
            <p:nvSpPr>
              <p:cNvPr id="60" name="Line 16">
                <a:extLst>
                  <a:ext uri="{FF2B5EF4-FFF2-40B4-BE49-F238E27FC236}">
                    <a16:creationId xmlns:a16="http://schemas.microsoft.com/office/drawing/2014/main" id="{27A2AD56-DC0C-8FA4-A332-432B6E9A02D7}"/>
                  </a:ext>
                </a:extLst>
              </p:cNvPr>
              <p:cNvSpPr>
                <a:spLocks noChangeShapeType="1"/>
              </p:cNvSpPr>
              <p:nvPr/>
            </p:nvSpPr>
            <p:spPr bwMode="auto">
              <a:xfrm>
                <a:off x="4653348" y="3492671"/>
                <a:ext cx="1143128" cy="2636668"/>
              </a:xfrm>
              <a:prstGeom prst="line">
                <a:avLst/>
              </a:prstGeom>
              <a:noFill/>
              <a:ln w="38100" cap="flat" cmpd="sng" algn="ctr">
                <a:solidFill>
                  <a:srgbClr val="0C0C0C">
                    <a:lumMod val="25000"/>
                    <a:lumOff val="75000"/>
                  </a:srgbClr>
                </a:solidFill>
                <a:prstDash val="solid"/>
                <a:headEnd/>
                <a:tailEnd type="stealth" w="lg" len="lg"/>
              </a:ln>
              <a:effectLst/>
            </p:spPr>
            <p:txBody>
              <a:bodyPr wrap="none"/>
              <a:lstStyle/>
              <a:p>
                <a:pPr marL="0" marR="0" lvl="0" indent="0" defTabSz="914126"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sp>
            <p:nvSpPr>
              <p:cNvPr id="61" name="Line 17">
                <a:extLst>
                  <a:ext uri="{FF2B5EF4-FFF2-40B4-BE49-F238E27FC236}">
                    <a16:creationId xmlns:a16="http://schemas.microsoft.com/office/drawing/2014/main" id="{D27F44B6-3A8A-0477-10E5-812E249C08E8}"/>
                  </a:ext>
                </a:extLst>
              </p:cNvPr>
              <p:cNvSpPr>
                <a:spLocks noChangeShapeType="1"/>
              </p:cNvSpPr>
              <p:nvPr/>
            </p:nvSpPr>
            <p:spPr bwMode="auto">
              <a:xfrm flipH="1">
                <a:off x="9719032" y="3474720"/>
                <a:ext cx="938160" cy="2614795"/>
              </a:xfrm>
              <a:prstGeom prst="line">
                <a:avLst/>
              </a:prstGeom>
              <a:noFill/>
              <a:ln w="38100" cap="flat" cmpd="sng" algn="ctr">
                <a:solidFill>
                  <a:srgbClr val="0C0C0C">
                    <a:lumMod val="25000"/>
                    <a:lumOff val="75000"/>
                  </a:srgbClr>
                </a:solidFill>
                <a:prstDash val="solid"/>
                <a:headEnd type="stealth" w="lg" len="lg"/>
                <a:tailEnd type="none" w="lg" len="lg"/>
              </a:ln>
              <a:effectLst/>
            </p:spPr>
            <p:txBody>
              <a:bodyPr wrap="none"/>
              <a:lstStyle/>
              <a:p>
                <a:pPr marL="0" marR="0" lvl="0" indent="0" defTabSz="914126"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prstClr val="black"/>
                  </a:solidFill>
                  <a:effectLst/>
                  <a:uLnTx/>
                  <a:uFillTx/>
                  <a:latin typeface="Franklin Gothic Book" panose="020B0503020102020204"/>
                  <a:ea typeface="+mn-ea"/>
                  <a:cs typeface="+mn-cs"/>
                </a:endParaRPr>
              </a:p>
            </p:txBody>
          </p:sp>
          <p:cxnSp>
            <p:nvCxnSpPr>
              <p:cNvPr id="62" name="Straight Arrow Connector 61">
                <a:extLst>
                  <a:ext uri="{FF2B5EF4-FFF2-40B4-BE49-F238E27FC236}">
                    <a16:creationId xmlns:a16="http://schemas.microsoft.com/office/drawing/2014/main" id="{90C21A7E-C598-02F8-7093-624DEFC95001}"/>
                  </a:ext>
                </a:extLst>
              </p:cNvPr>
              <p:cNvCxnSpPr>
                <a:cxnSpLocks/>
                <a:stCxn id="57" idx="5"/>
                <a:endCxn id="64" idx="5"/>
              </p:cNvCxnSpPr>
              <p:nvPr/>
            </p:nvCxnSpPr>
            <p:spPr>
              <a:xfrm flipH="1">
                <a:off x="7025238" y="3730336"/>
                <a:ext cx="1384491" cy="0"/>
              </a:xfrm>
              <a:prstGeom prst="straightConnector1">
                <a:avLst/>
              </a:prstGeom>
              <a:noFill/>
              <a:ln w="57150" cap="flat" cmpd="sng" algn="ctr">
                <a:solidFill>
                  <a:srgbClr val="018AC1"/>
                </a:solidFill>
                <a:prstDash val="sysDot"/>
                <a:miter lim="800000"/>
                <a:headEnd type="stealth" w="med" len="med"/>
                <a:tailEnd type="stealth" w="med" len="med"/>
              </a:ln>
              <a:effectLst/>
            </p:spPr>
          </p:cxnSp>
          <p:cxnSp>
            <p:nvCxnSpPr>
              <p:cNvPr id="63" name="Straight Arrow Connector 62">
                <a:extLst>
                  <a:ext uri="{FF2B5EF4-FFF2-40B4-BE49-F238E27FC236}">
                    <a16:creationId xmlns:a16="http://schemas.microsoft.com/office/drawing/2014/main" id="{524AFB35-FE2A-1BC9-BB60-378CDAB3B5B0}"/>
                  </a:ext>
                </a:extLst>
              </p:cNvPr>
              <p:cNvCxnSpPr>
                <a:cxnSpLocks/>
                <a:stCxn id="58" idx="5"/>
                <a:endCxn id="65" idx="5"/>
              </p:cNvCxnSpPr>
              <p:nvPr/>
            </p:nvCxnSpPr>
            <p:spPr>
              <a:xfrm flipH="1">
                <a:off x="7470152" y="4786052"/>
                <a:ext cx="551890" cy="0"/>
              </a:xfrm>
              <a:prstGeom prst="straightConnector1">
                <a:avLst/>
              </a:prstGeom>
              <a:noFill/>
              <a:ln w="57150" cap="flat" cmpd="sng" algn="ctr">
                <a:solidFill>
                  <a:srgbClr val="018AC1"/>
                </a:solidFill>
                <a:prstDash val="sysDot"/>
                <a:miter lim="800000"/>
                <a:headEnd type="stealth" w="med" len="med"/>
                <a:tailEnd type="stealth" w="med" len="med"/>
              </a:ln>
              <a:effectLst/>
            </p:spPr>
          </p:cxnSp>
          <p:sp>
            <p:nvSpPr>
              <p:cNvPr id="64" name="AutoShape 9">
                <a:extLst>
                  <a:ext uri="{FF2B5EF4-FFF2-40B4-BE49-F238E27FC236}">
                    <a16:creationId xmlns:a16="http://schemas.microsoft.com/office/drawing/2014/main" id="{C4FA041B-2E79-FDB4-198A-9D004197D5FB}"/>
                  </a:ext>
                </a:extLst>
              </p:cNvPr>
              <p:cNvSpPr>
                <a:spLocks noChangeArrowheads="1"/>
              </p:cNvSpPr>
              <p:nvPr/>
            </p:nvSpPr>
            <p:spPr bwMode="auto">
              <a:xfrm flipH="1">
                <a:off x="5183984" y="3204556"/>
                <a:ext cx="2076172" cy="1051560"/>
              </a:xfrm>
              <a:prstGeom prst="parallelogram">
                <a:avLst>
                  <a:gd name="adj" fmla="val 44680"/>
                </a:avLst>
              </a:prstGeom>
              <a:gradFill>
                <a:gsLst>
                  <a:gs pos="0">
                    <a:srgbClr val="018AC1">
                      <a:lumMod val="20000"/>
                      <a:lumOff val="80000"/>
                    </a:srgbClr>
                  </a:gs>
                  <a:gs pos="25000">
                    <a:srgbClr val="018AC1">
                      <a:lumMod val="20000"/>
                      <a:lumOff val="80000"/>
                    </a:srgbClr>
                  </a:gs>
                  <a:gs pos="100000">
                    <a:srgbClr val="FFFFFF">
                      <a:shade val="100000"/>
                      <a:satMod val="115000"/>
                    </a:srgbClr>
                  </a:gs>
                </a:gsLst>
                <a:lin ang="5400000" scaled="0"/>
              </a:gradFill>
              <a:ln w="12700" algn="ctr">
                <a:solidFill>
                  <a:srgbClr val="58595B"/>
                </a:solidFill>
                <a:miter lim="800000"/>
                <a:headEnd/>
                <a:tailEnd w="lg" len="lg"/>
              </a:ln>
            </p:spPr>
            <p:txBody>
              <a:bodyPr wrap="none" anchor="ctr"/>
              <a:lstStyle/>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ConOps</a:t>
                </a:r>
              </a:p>
            </p:txBody>
          </p:sp>
          <p:sp>
            <p:nvSpPr>
              <p:cNvPr id="65" name="AutoShape 13">
                <a:extLst>
                  <a:ext uri="{FF2B5EF4-FFF2-40B4-BE49-F238E27FC236}">
                    <a16:creationId xmlns:a16="http://schemas.microsoft.com/office/drawing/2014/main" id="{C3CF47E3-6982-1D48-71B4-4EB9957885A0}"/>
                  </a:ext>
                </a:extLst>
              </p:cNvPr>
              <p:cNvSpPr>
                <a:spLocks noChangeArrowheads="1"/>
              </p:cNvSpPr>
              <p:nvPr/>
            </p:nvSpPr>
            <p:spPr bwMode="auto">
              <a:xfrm flipH="1">
                <a:off x="5675991" y="4260272"/>
                <a:ext cx="2019264" cy="1051560"/>
              </a:xfrm>
              <a:prstGeom prst="parallelogram">
                <a:avLst>
                  <a:gd name="adj" fmla="val 42813"/>
                </a:avLst>
              </a:prstGeom>
              <a:gradFill>
                <a:gsLst>
                  <a:gs pos="0">
                    <a:srgbClr val="265D39">
                      <a:lumMod val="20000"/>
                      <a:lumOff val="80000"/>
                    </a:srgbClr>
                  </a:gs>
                  <a:gs pos="25000">
                    <a:srgbClr val="265D39">
                      <a:lumMod val="20000"/>
                      <a:lumOff val="80000"/>
                    </a:srgbClr>
                  </a:gs>
                  <a:gs pos="100000">
                    <a:srgbClr val="FFFFFF">
                      <a:shade val="100000"/>
                      <a:satMod val="115000"/>
                    </a:srgbClr>
                  </a:gs>
                </a:gsLst>
                <a:lin ang="5400000" scaled="0"/>
              </a:gradFill>
              <a:ln w="38100" algn="ctr">
                <a:solidFill>
                  <a:srgbClr val="2D8F3B"/>
                </a:solidFill>
                <a:miter lim="800000"/>
                <a:headEnd/>
                <a:tailEnd w="lg" len="lg"/>
              </a:ln>
            </p:spPr>
            <p:txBody>
              <a:bodyPr wrap="none" lIns="0" rIns="0" anchor="ctr"/>
              <a:lstStyle/>
              <a:p>
                <a:pPr marL="0" marR="0" lvl="0" indent="0" algn="ctr" defTabSz="914126"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0C0C0C"/>
                    </a:solidFill>
                    <a:effectLst/>
                    <a:uLnTx/>
                    <a:uFillTx/>
                    <a:latin typeface="Franklin Gothic Book" panose="020B0503020102020204"/>
                    <a:cs typeface="Arial" pitchFamily="34" charset="0"/>
                  </a:rPr>
                  <a:t>Requirements</a:t>
                </a:r>
              </a:p>
            </p:txBody>
          </p:sp>
        </p:grpSp>
      </p:grpSp>
      <p:cxnSp>
        <p:nvCxnSpPr>
          <p:cNvPr id="70" name="Straight Arrow Connector 69">
            <a:extLst>
              <a:ext uri="{FF2B5EF4-FFF2-40B4-BE49-F238E27FC236}">
                <a16:creationId xmlns:a16="http://schemas.microsoft.com/office/drawing/2014/main" id="{A05184FA-947B-C47E-0F26-350E12ACD286}"/>
              </a:ext>
              <a:ext uri="{C183D7F6-B498-43B3-948B-1728B52AA6E4}">
                <adec:decorative xmlns:adec="http://schemas.microsoft.com/office/drawing/2017/decorative" val="1"/>
              </a:ext>
            </a:extLst>
          </p:cNvPr>
          <p:cNvCxnSpPr>
            <a:cxnSpLocks/>
            <a:endCxn id="65" idx="2"/>
          </p:cNvCxnSpPr>
          <p:nvPr/>
        </p:nvCxnSpPr>
        <p:spPr>
          <a:xfrm>
            <a:off x="2647207" y="4650371"/>
            <a:ext cx="2236874" cy="624368"/>
          </a:xfrm>
          <a:prstGeom prst="straightConnector1">
            <a:avLst/>
          </a:prstGeom>
          <a:noFill/>
          <a:ln w="76200" cap="flat" cmpd="sng" algn="ctr">
            <a:solidFill>
              <a:srgbClr val="2D8F3B"/>
            </a:solidFill>
            <a:prstDash val="solid"/>
            <a:headEnd type="triangle"/>
            <a:tailEnd type="none"/>
          </a:ln>
          <a:effectLst/>
        </p:spPr>
      </p:cxnSp>
    </p:spTree>
    <p:custDataLst>
      <p:tags r:id="rId1"/>
    </p:custDataLst>
    <p:extLst>
      <p:ext uri="{BB962C8B-B14F-4D97-AF65-F5344CB8AC3E}">
        <p14:creationId xmlns:p14="http://schemas.microsoft.com/office/powerpoint/2010/main" val="3216162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C40E18-D123-23A5-AE67-99038D25E8F7}"/>
              </a:ext>
            </a:extLst>
          </p:cNvPr>
          <p:cNvSpPr>
            <a:spLocks noGrp="1"/>
          </p:cNvSpPr>
          <p:nvPr>
            <p:ph type="sldNum" sz="quarter" idx="12"/>
          </p:nvPr>
        </p:nvSpPr>
        <p:spPr/>
        <p:txBody>
          <a:bodyPr/>
          <a:lstStyle/>
          <a:p>
            <a:fld id="{9446DE86-F6E0-43C3-BAE3-92147BB48443}" type="slidenum">
              <a:rPr lang="en-GB" smtClean="0"/>
              <a:pPr/>
              <a:t>22</a:t>
            </a:fld>
            <a:endParaRPr lang="en-GB"/>
          </a:p>
        </p:txBody>
      </p:sp>
      <p:sp>
        <p:nvSpPr>
          <p:cNvPr id="6" name="Title 1">
            <a:extLst>
              <a:ext uri="{FF2B5EF4-FFF2-40B4-BE49-F238E27FC236}">
                <a16:creationId xmlns:a16="http://schemas.microsoft.com/office/drawing/2014/main" id="{6AC267C3-A0F8-DBFC-60B3-CE514A916DC5}"/>
              </a:ext>
            </a:extLst>
          </p:cNvPr>
          <p:cNvSpPr txBox="1">
            <a:spLocks/>
          </p:cNvSpPr>
          <p:nvPr/>
        </p:nvSpPr>
        <p:spPr>
          <a:xfrm>
            <a:off x="687721" y="2693987"/>
            <a:ext cx="10813381" cy="1660299"/>
          </a:xfrm>
          <a:prstGeom prst="rect">
            <a:avLst/>
          </a:prstGeom>
        </p:spPr>
        <p:txBody>
          <a:bodyPr vert="horz" lIns="91440" tIns="45720" rIns="91440" bIns="45720" rtlCol="0" anchor="ctr">
            <a:normAutofit fontScale="97500"/>
          </a:bodyPr>
          <a:lstStyle>
            <a:lvl1pPr algn="l" defTabSz="914126" rtl="0" eaLnBrk="1" latinLnBrk="0" hangingPunct="1">
              <a:lnSpc>
                <a:spcPts val="3599"/>
              </a:lnSpc>
              <a:spcBef>
                <a:spcPct val="0"/>
              </a:spcBef>
              <a:buNone/>
              <a:defRPr sz="3399" b="1" i="0" kern="1200">
                <a:ln>
                  <a:noFill/>
                </a:ln>
                <a:solidFill>
                  <a:srgbClr val="2F6377"/>
                </a:solidFill>
                <a:latin typeface="Arial Narrow" panose="020B0604020202020204" pitchFamily="34" charset="0"/>
                <a:ea typeface="Arial Narrow" panose="020B0604020202020204" pitchFamily="34" charset="0"/>
                <a:cs typeface="Arial Narrow" panose="020B0604020202020204" pitchFamily="34" charset="0"/>
              </a:defRPr>
            </a:lvl1pPr>
          </a:lstStyle>
          <a:p>
            <a:pPr>
              <a:lnSpc>
                <a:spcPct val="94789"/>
              </a:lnSpc>
            </a:pPr>
            <a:r>
              <a:rPr lang="en-US" sz="4400"/>
              <a:t>Developing the Solutions Document</a:t>
            </a:r>
          </a:p>
        </p:txBody>
      </p:sp>
    </p:spTree>
    <p:extLst>
      <p:ext uri="{BB962C8B-B14F-4D97-AF65-F5344CB8AC3E}">
        <p14:creationId xmlns:p14="http://schemas.microsoft.com/office/powerpoint/2010/main" val="394562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4ADAE-107C-4AEA-B811-FC0574EE05DB}"/>
              </a:ext>
            </a:extLst>
          </p:cNvPr>
          <p:cNvSpPr>
            <a:spLocks noGrp="1"/>
          </p:cNvSpPr>
          <p:nvPr>
            <p:ph type="title"/>
          </p:nvPr>
        </p:nvSpPr>
        <p:spPr>
          <a:xfrm>
            <a:off x="465866" y="183553"/>
            <a:ext cx="9859233" cy="1157215"/>
          </a:xfrm>
        </p:spPr>
        <p:txBody>
          <a:bodyPr/>
          <a:lstStyle/>
          <a:p>
            <a:pPr>
              <a:lnSpc>
                <a:spcPct val="87840"/>
              </a:lnSpc>
            </a:pPr>
            <a:r>
              <a:rPr lang="en-US" dirty="0"/>
              <a:t>Developing Solutions Documents for the TTT</a:t>
            </a:r>
          </a:p>
        </p:txBody>
      </p:sp>
      <p:sp>
        <p:nvSpPr>
          <p:cNvPr id="3" name="Content Placeholder 2">
            <a:extLst>
              <a:ext uri="{FF2B5EF4-FFF2-40B4-BE49-F238E27FC236}">
                <a16:creationId xmlns:a16="http://schemas.microsoft.com/office/drawing/2014/main" id="{E237A8A9-A3F4-60F0-1596-FAAFD0688219}"/>
              </a:ext>
            </a:extLst>
          </p:cNvPr>
          <p:cNvSpPr>
            <a:spLocks noGrp="1"/>
          </p:cNvSpPr>
          <p:nvPr>
            <p:ph idx="1"/>
          </p:nvPr>
        </p:nvSpPr>
        <p:spPr>
          <a:xfrm>
            <a:off x="465865" y="1423357"/>
            <a:ext cx="8921875" cy="4885964"/>
          </a:xfrm>
        </p:spPr>
        <p:txBody>
          <a:bodyPr vert="horz" lIns="91440" tIns="45720" rIns="91440" bIns="45720" rtlCol="0" anchor="t">
            <a:normAutofit lnSpcReduction="10000"/>
          </a:bodyPr>
          <a:lstStyle/>
          <a:p>
            <a:pPr marL="227965" indent="-227965">
              <a:lnSpc>
                <a:spcPct val="80148"/>
              </a:lnSpc>
            </a:pPr>
            <a:r>
              <a:rPr lang="en-US" sz="3500" b="1"/>
              <a:t>Your Solutions Document is a mini-Concept of Operations (ConOps)</a:t>
            </a:r>
          </a:p>
          <a:p>
            <a:pPr marL="227965" indent="-227965">
              <a:lnSpc>
                <a:spcPct val="80148"/>
              </a:lnSpc>
            </a:pPr>
            <a:r>
              <a:rPr lang="fr-FR" sz="3500" b="1"/>
              <a:t>10-15 pages </a:t>
            </a:r>
            <a:r>
              <a:rPr lang="fr-FR" sz="3500"/>
              <a:t>of content (does not include a cover, table of contents, appendices, etc.)</a:t>
            </a:r>
            <a:endParaRPr lang="en-US"/>
          </a:p>
          <a:p>
            <a:pPr marL="227965" indent="-227965">
              <a:lnSpc>
                <a:spcPct val="80148"/>
              </a:lnSpc>
            </a:pPr>
            <a:r>
              <a:rPr lang="en-US" sz="3500" u="sng"/>
              <a:t>Required Sections include:</a:t>
            </a:r>
          </a:p>
          <a:p>
            <a:pPr lvl="1"/>
            <a:r>
              <a:rPr lang="en-US" sz="3000"/>
              <a:t>Description of the Problem</a:t>
            </a:r>
          </a:p>
          <a:p>
            <a:pPr lvl="1"/>
            <a:r>
              <a:rPr lang="en-US" sz="3000"/>
              <a:t>Description of the Solution</a:t>
            </a:r>
          </a:p>
          <a:p>
            <a:pPr lvl="1"/>
            <a:r>
              <a:rPr lang="en-US" sz="3000"/>
              <a:t>Solution Architecture</a:t>
            </a:r>
          </a:p>
          <a:p>
            <a:pPr lvl="1"/>
            <a:r>
              <a:rPr lang="en-US" sz="3000"/>
              <a:t>Anticipated Impacts</a:t>
            </a:r>
          </a:p>
        </p:txBody>
      </p:sp>
      <p:sp>
        <p:nvSpPr>
          <p:cNvPr id="4" name="Slide Number Placeholder 3">
            <a:extLst>
              <a:ext uri="{FF2B5EF4-FFF2-40B4-BE49-F238E27FC236}">
                <a16:creationId xmlns:a16="http://schemas.microsoft.com/office/drawing/2014/main" id="{4A3DD2A1-6159-3536-9EFC-0ED8A5DA1D29}"/>
              </a:ext>
            </a:extLst>
          </p:cNvPr>
          <p:cNvSpPr>
            <a:spLocks noGrp="1"/>
          </p:cNvSpPr>
          <p:nvPr>
            <p:ph type="sldNum" sz="quarter" idx="12"/>
          </p:nvPr>
        </p:nvSpPr>
        <p:spPr/>
        <p:txBody>
          <a:bodyPr/>
          <a:lstStyle/>
          <a:p>
            <a:fld id="{9446DE86-F6E0-43C3-BAE3-92147BB48443}" type="slidenum">
              <a:rPr lang="en-GB" smtClean="0"/>
              <a:pPr/>
              <a:t>23</a:t>
            </a:fld>
            <a:endParaRPr lang="en-GB"/>
          </a:p>
        </p:txBody>
      </p:sp>
      <p:grpSp>
        <p:nvGrpSpPr>
          <p:cNvPr id="5" name="Group 4">
            <a:extLst>
              <a:ext uri="{FF2B5EF4-FFF2-40B4-BE49-F238E27FC236}">
                <a16:creationId xmlns:a16="http://schemas.microsoft.com/office/drawing/2014/main" id="{6BC62778-8D5B-7F31-6133-EBB0E85051A9}"/>
              </a:ext>
            </a:extLst>
          </p:cNvPr>
          <p:cNvGrpSpPr/>
          <p:nvPr/>
        </p:nvGrpSpPr>
        <p:grpSpPr>
          <a:xfrm>
            <a:off x="8459609" y="1567826"/>
            <a:ext cx="3730978" cy="4597026"/>
            <a:chOff x="1128409" y="1018654"/>
            <a:chExt cx="4545830" cy="5620580"/>
          </a:xfrm>
        </p:grpSpPr>
        <p:pic>
          <p:nvPicPr>
            <p:cNvPr id="6" name="Picture 5">
              <a:extLst>
                <a:ext uri="{FF2B5EF4-FFF2-40B4-BE49-F238E27FC236}">
                  <a16:creationId xmlns:a16="http://schemas.microsoft.com/office/drawing/2014/main" id="{ADB69140-0EF3-3F55-CD53-AF65EDD0B1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8409" y="2600199"/>
              <a:ext cx="2847982" cy="403903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BB50B95-A815-6624-3C35-E990618D62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9146" y="1630928"/>
              <a:ext cx="2860386" cy="403903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C034FE7-F32D-CD6B-D7C3-3B487D7BA9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3850" y="1018654"/>
              <a:ext cx="2860389" cy="3709121"/>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844762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09108-0C16-41B2-3A71-844751B06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C59B8-449D-D732-8B70-7794CE199135}"/>
              </a:ext>
            </a:extLst>
          </p:cNvPr>
          <p:cNvSpPr>
            <a:spLocks noGrp="1"/>
          </p:cNvSpPr>
          <p:nvPr>
            <p:ph type="title"/>
          </p:nvPr>
        </p:nvSpPr>
        <p:spPr>
          <a:xfrm>
            <a:off x="820719" y="183553"/>
            <a:ext cx="6811072" cy="1157215"/>
          </a:xfrm>
        </p:spPr>
        <p:txBody>
          <a:bodyPr/>
          <a:lstStyle/>
          <a:p>
            <a:pPr>
              <a:lnSpc>
                <a:spcPct val="87840"/>
              </a:lnSpc>
            </a:pPr>
            <a:r>
              <a:rPr lang="en-US"/>
              <a:t>1. Description of the Problem</a:t>
            </a:r>
          </a:p>
        </p:txBody>
      </p:sp>
      <p:sp>
        <p:nvSpPr>
          <p:cNvPr id="3" name="Content Placeholder 2">
            <a:extLst>
              <a:ext uri="{FF2B5EF4-FFF2-40B4-BE49-F238E27FC236}">
                <a16:creationId xmlns:a16="http://schemas.microsoft.com/office/drawing/2014/main" id="{B9A559AB-8231-9D71-C3C2-780A5E8A839B}"/>
              </a:ext>
            </a:extLst>
          </p:cNvPr>
          <p:cNvSpPr>
            <a:spLocks noGrp="1"/>
          </p:cNvSpPr>
          <p:nvPr>
            <p:ph idx="1"/>
          </p:nvPr>
        </p:nvSpPr>
        <p:spPr>
          <a:xfrm>
            <a:off x="820717" y="1423356"/>
            <a:ext cx="5273695" cy="4952888"/>
          </a:xfrm>
        </p:spPr>
        <p:txBody>
          <a:bodyPr vert="horz" lIns="91440" tIns="45720" rIns="91440" bIns="45720" rtlCol="0" anchor="t">
            <a:normAutofit/>
          </a:bodyPr>
          <a:lstStyle/>
          <a:p>
            <a:pPr>
              <a:lnSpc>
                <a:spcPct val="80148"/>
              </a:lnSpc>
              <a:spcBef>
                <a:spcPts val="0"/>
              </a:spcBef>
              <a:spcAft>
                <a:spcPts val="800"/>
              </a:spcAft>
            </a:pPr>
            <a:r>
              <a:rPr lang="en-US"/>
              <a:t>Your problem statement:</a:t>
            </a:r>
          </a:p>
          <a:p>
            <a:pPr lvl="1">
              <a:lnSpc>
                <a:spcPct val="80148"/>
              </a:lnSpc>
              <a:spcBef>
                <a:spcPts val="0"/>
              </a:spcBef>
              <a:spcAft>
                <a:spcPts val="800"/>
              </a:spcAft>
            </a:pPr>
            <a:r>
              <a:rPr lang="en-US"/>
              <a:t>Focus on a safety problem</a:t>
            </a:r>
          </a:p>
          <a:p>
            <a:pPr lvl="1">
              <a:lnSpc>
                <a:spcPct val="80148"/>
              </a:lnSpc>
              <a:spcBef>
                <a:spcPts val="0"/>
              </a:spcBef>
              <a:spcAft>
                <a:spcPts val="800"/>
              </a:spcAft>
            </a:pPr>
            <a:r>
              <a:rPr lang="en-US"/>
              <a:t>Be specific to one problem</a:t>
            </a:r>
          </a:p>
          <a:p>
            <a:pPr lvl="1">
              <a:lnSpc>
                <a:spcPct val="80148"/>
              </a:lnSpc>
              <a:spcBef>
                <a:spcPts val="0"/>
              </a:spcBef>
              <a:spcAft>
                <a:spcPts val="800"/>
              </a:spcAft>
            </a:pPr>
            <a:r>
              <a:rPr lang="en-US"/>
              <a:t>Be improved using technology</a:t>
            </a:r>
          </a:p>
          <a:p>
            <a:pPr>
              <a:lnSpc>
                <a:spcPct val="80148"/>
              </a:lnSpc>
              <a:spcBef>
                <a:spcPts val="0"/>
              </a:spcBef>
              <a:spcAft>
                <a:spcPts val="800"/>
              </a:spcAft>
            </a:pPr>
            <a:r>
              <a:rPr lang="en-US"/>
              <a:t>Be sure to include:</a:t>
            </a:r>
          </a:p>
          <a:p>
            <a:pPr lvl="1">
              <a:lnSpc>
                <a:spcPct val="80148"/>
              </a:lnSpc>
              <a:spcBef>
                <a:spcPts val="0"/>
              </a:spcBef>
              <a:spcAft>
                <a:spcPts val="800"/>
              </a:spcAft>
            </a:pPr>
            <a:r>
              <a:rPr lang="en-US"/>
              <a:t>Where your project is located</a:t>
            </a:r>
          </a:p>
          <a:p>
            <a:pPr lvl="1">
              <a:lnSpc>
                <a:spcPct val="80148"/>
              </a:lnSpc>
              <a:spcBef>
                <a:spcPts val="0"/>
              </a:spcBef>
              <a:spcAft>
                <a:spcPts val="800"/>
              </a:spcAft>
            </a:pPr>
            <a:r>
              <a:rPr lang="en-US"/>
              <a:t>Challenges in your study area</a:t>
            </a:r>
          </a:p>
          <a:p>
            <a:pPr lvl="1">
              <a:lnSpc>
                <a:spcPct val="80148"/>
              </a:lnSpc>
              <a:spcBef>
                <a:spcPts val="0"/>
              </a:spcBef>
              <a:spcAft>
                <a:spcPts val="800"/>
              </a:spcAft>
            </a:pPr>
            <a:r>
              <a:rPr lang="en-US"/>
              <a:t>Data that backs up your problem</a:t>
            </a:r>
          </a:p>
          <a:p>
            <a:pPr lvl="1">
              <a:lnSpc>
                <a:spcPct val="80148"/>
              </a:lnSpc>
              <a:spcBef>
                <a:spcPts val="0"/>
              </a:spcBef>
              <a:spcAft>
                <a:spcPts val="800"/>
              </a:spcAft>
            </a:pPr>
            <a:r>
              <a:rPr lang="en-US"/>
              <a:t>Stakeholders</a:t>
            </a:r>
          </a:p>
          <a:p>
            <a:pPr lvl="1">
              <a:lnSpc>
                <a:spcPct val="80148"/>
              </a:lnSpc>
              <a:spcBef>
                <a:spcPts val="0"/>
              </a:spcBef>
              <a:spcAft>
                <a:spcPts val="800"/>
              </a:spcAft>
            </a:pPr>
            <a:r>
              <a:rPr lang="en-US"/>
              <a:t>Additional resources used</a:t>
            </a:r>
            <a:endParaRPr lang="en-US" sz="100"/>
          </a:p>
        </p:txBody>
      </p:sp>
      <p:pic>
        <p:nvPicPr>
          <p:cNvPr id="11" name="Graphic 10" descr="Scribble outline">
            <a:extLst>
              <a:ext uri="{FF2B5EF4-FFF2-40B4-BE49-F238E27FC236}">
                <a16:creationId xmlns:a16="http://schemas.microsoft.com/office/drawing/2014/main" id="{A19A27FE-F7BA-3D70-49AA-704924A82C9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09371" y="267229"/>
            <a:ext cx="800638" cy="800638"/>
          </a:xfrm>
          <a:prstGeom prst="rect">
            <a:avLst/>
          </a:prstGeom>
        </p:spPr>
      </p:pic>
      <p:sp>
        <p:nvSpPr>
          <p:cNvPr id="12" name="Slide Number Placeholder 6">
            <a:extLst>
              <a:ext uri="{FF2B5EF4-FFF2-40B4-BE49-F238E27FC236}">
                <a16:creationId xmlns:a16="http://schemas.microsoft.com/office/drawing/2014/main" id="{03A75D62-DB82-120A-56D5-F5BFE313B40B}"/>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24</a:t>
            </a:fld>
            <a:endParaRPr lang="en-GB"/>
          </a:p>
        </p:txBody>
      </p:sp>
      <p:pic>
        <p:nvPicPr>
          <p:cNvPr id="13" name="Graphic 12" descr="Scribble outline">
            <a:extLst>
              <a:ext uri="{FF2B5EF4-FFF2-40B4-BE49-F238E27FC236}">
                <a16:creationId xmlns:a16="http://schemas.microsoft.com/office/drawing/2014/main" id="{21532076-3B34-1E69-1278-69EDCA5E797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61771" y="419629"/>
            <a:ext cx="800638" cy="800638"/>
          </a:xfrm>
          <a:prstGeom prst="rect">
            <a:avLst/>
          </a:prstGeom>
        </p:spPr>
      </p:pic>
      <p:pic>
        <p:nvPicPr>
          <p:cNvPr id="19" name="Picture 18" descr="Pedestrians walking on zebra crossing">
            <a:extLst>
              <a:ext uri="{FF2B5EF4-FFF2-40B4-BE49-F238E27FC236}">
                <a16:creationId xmlns:a16="http://schemas.microsoft.com/office/drawing/2014/main" id="{6322466E-0DF6-3841-045E-F010256EAE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3265" y="1493168"/>
            <a:ext cx="5892889" cy="3932501"/>
          </a:xfrm>
          <a:prstGeom prst="rect">
            <a:avLst/>
          </a:prstGeom>
        </p:spPr>
      </p:pic>
      <p:sp>
        <p:nvSpPr>
          <p:cNvPr id="20" name="TextBox 19">
            <a:extLst>
              <a:ext uri="{FF2B5EF4-FFF2-40B4-BE49-F238E27FC236}">
                <a16:creationId xmlns:a16="http://schemas.microsoft.com/office/drawing/2014/main" id="{2A7C1F79-612B-1D4A-3C35-D34406740261}"/>
              </a:ext>
            </a:extLst>
          </p:cNvPr>
          <p:cNvSpPr txBox="1"/>
          <p:nvPr/>
        </p:nvSpPr>
        <p:spPr>
          <a:xfrm>
            <a:off x="6193265" y="5421643"/>
            <a:ext cx="2416744" cy="276999"/>
          </a:xfrm>
          <a:prstGeom prst="rect">
            <a:avLst/>
          </a:prstGeom>
          <a:noFill/>
        </p:spPr>
        <p:txBody>
          <a:bodyPr wrap="square" rtlCol="0">
            <a:spAutoFit/>
          </a:bodyPr>
          <a:lstStyle/>
          <a:p>
            <a:r>
              <a:rPr lang="en-US" sz="1200" i="1"/>
              <a:t>Source: Microsoft stock photos</a:t>
            </a:r>
          </a:p>
        </p:txBody>
      </p:sp>
    </p:spTree>
    <p:extLst>
      <p:ext uri="{BB962C8B-B14F-4D97-AF65-F5344CB8AC3E}">
        <p14:creationId xmlns:p14="http://schemas.microsoft.com/office/powerpoint/2010/main" val="3360847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75B7E-F8D6-9726-437A-92F57E519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A3207-E2EC-1BCB-9795-5A611B0E44B1}"/>
              </a:ext>
            </a:extLst>
          </p:cNvPr>
          <p:cNvSpPr>
            <a:spLocks noGrp="1"/>
          </p:cNvSpPr>
          <p:nvPr>
            <p:ph type="title"/>
          </p:nvPr>
        </p:nvSpPr>
        <p:spPr>
          <a:xfrm>
            <a:off x="820719" y="183553"/>
            <a:ext cx="6811072" cy="1157215"/>
          </a:xfrm>
        </p:spPr>
        <p:txBody>
          <a:bodyPr/>
          <a:lstStyle/>
          <a:p>
            <a:pPr>
              <a:lnSpc>
                <a:spcPct val="87840"/>
              </a:lnSpc>
            </a:pPr>
            <a:r>
              <a:rPr lang="en-US"/>
              <a:t>2. Description of the Solution</a:t>
            </a:r>
          </a:p>
        </p:txBody>
      </p:sp>
      <p:sp>
        <p:nvSpPr>
          <p:cNvPr id="3" name="Content Placeholder 2">
            <a:extLst>
              <a:ext uri="{FF2B5EF4-FFF2-40B4-BE49-F238E27FC236}">
                <a16:creationId xmlns:a16="http://schemas.microsoft.com/office/drawing/2014/main" id="{EDC28F0B-8794-0E80-782D-8549687D4C0F}"/>
              </a:ext>
            </a:extLst>
          </p:cNvPr>
          <p:cNvSpPr>
            <a:spLocks noGrp="1"/>
          </p:cNvSpPr>
          <p:nvPr>
            <p:ph idx="1"/>
          </p:nvPr>
        </p:nvSpPr>
        <p:spPr>
          <a:xfrm>
            <a:off x="820717" y="1423356"/>
            <a:ext cx="7167343" cy="4755022"/>
          </a:xfrm>
        </p:spPr>
        <p:txBody>
          <a:bodyPr vert="horz" lIns="91440" tIns="45720" rIns="91440" bIns="45720" rtlCol="0" anchor="t">
            <a:normAutofit/>
          </a:bodyPr>
          <a:lstStyle/>
          <a:p>
            <a:pPr>
              <a:lnSpc>
                <a:spcPct val="80148"/>
              </a:lnSpc>
              <a:spcBef>
                <a:spcPts val="0"/>
              </a:spcBef>
              <a:spcAft>
                <a:spcPts val="800"/>
              </a:spcAft>
            </a:pPr>
            <a:r>
              <a:rPr lang="en-US" sz="2800"/>
              <a:t>Your solution will be specific to the transportation safety problem you are trying to solve.</a:t>
            </a:r>
          </a:p>
          <a:p>
            <a:pPr>
              <a:lnSpc>
                <a:spcPct val="80148"/>
              </a:lnSpc>
              <a:spcBef>
                <a:spcPts val="0"/>
              </a:spcBef>
              <a:spcAft>
                <a:spcPts val="800"/>
              </a:spcAft>
            </a:pPr>
            <a:r>
              <a:rPr lang="en-US" sz="2800"/>
              <a:t>When describing your solution, think about including:</a:t>
            </a:r>
          </a:p>
          <a:p>
            <a:pPr lvl="1">
              <a:lnSpc>
                <a:spcPct val="80148"/>
              </a:lnSpc>
              <a:spcBef>
                <a:spcPts val="0"/>
              </a:spcBef>
              <a:spcAft>
                <a:spcPts val="800"/>
              </a:spcAft>
            </a:pPr>
            <a:r>
              <a:rPr lang="en-US" sz="2400"/>
              <a:t>The goals and objectives of your solution</a:t>
            </a:r>
          </a:p>
          <a:p>
            <a:pPr lvl="1">
              <a:lnSpc>
                <a:spcPct val="80148"/>
              </a:lnSpc>
              <a:spcBef>
                <a:spcPts val="0"/>
              </a:spcBef>
              <a:spcAft>
                <a:spcPts val="800"/>
              </a:spcAft>
            </a:pPr>
            <a:r>
              <a:rPr lang="en-US" sz="2400"/>
              <a:t>How your solution will help to address your problem</a:t>
            </a:r>
          </a:p>
          <a:p>
            <a:pPr lvl="1">
              <a:lnSpc>
                <a:spcPct val="80148"/>
              </a:lnSpc>
              <a:spcBef>
                <a:spcPts val="0"/>
              </a:spcBef>
              <a:spcAft>
                <a:spcPts val="800"/>
              </a:spcAft>
            </a:pPr>
            <a:r>
              <a:rPr lang="en-US" sz="2400"/>
              <a:t>Who are the stakeholders involved and how your solution will be used by stakeholders</a:t>
            </a:r>
          </a:p>
          <a:p>
            <a:pPr lvl="1">
              <a:lnSpc>
                <a:spcPct val="80148"/>
              </a:lnSpc>
              <a:spcBef>
                <a:spcPts val="0"/>
              </a:spcBef>
              <a:spcAft>
                <a:spcPts val="800"/>
              </a:spcAft>
            </a:pPr>
            <a:r>
              <a:rPr lang="en-US" sz="2400"/>
              <a:t>How your solution works with the existing environment</a:t>
            </a:r>
          </a:p>
          <a:p>
            <a:pPr lvl="1">
              <a:lnSpc>
                <a:spcPct val="80148"/>
              </a:lnSpc>
              <a:spcBef>
                <a:spcPts val="0"/>
              </a:spcBef>
              <a:spcAft>
                <a:spcPts val="800"/>
              </a:spcAft>
            </a:pPr>
            <a:r>
              <a:rPr lang="en-US" sz="2400"/>
              <a:t>Supporting information to describe your solution</a:t>
            </a:r>
          </a:p>
        </p:txBody>
      </p:sp>
      <p:pic>
        <p:nvPicPr>
          <p:cNvPr id="11" name="Graphic 10" descr="Scribble outline">
            <a:extLst>
              <a:ext uri="{FF2B5EF4-FFF2-40B4-BE49-F238E27FC236}">
                <a16:creationId xmlns:a16="http://schemas.microsoft.com/office/drawing/2014/main" id="{5672ACB0-7E6E-CC87-B661-98A38EA8254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09371" y="267229"/>
            <a:ext cx="800638" cy="800638"/>
          </a:xfrm>
          <a:prstGeom prst="rect">
            <a:avLst/>
          </a:prstGeom>
        </p:spPr>
      </p:pic>
      <p:sp>
        <p:nvSpPr>
          <p:cNvPr id="12" name="Slide Number Placeholder 6">
            <a:extLst>
              <a:ext uri="{FF2B5EF4-FFF2-40B4-BE49-F238E27FC236}">
                <a16:creationId xmlns:a16="http://schemas.microsoft.com/office/drawing/2014/main" id="{06A0B1EC-8161-F672-83ED-8994C709FDA3}"/>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25</a:t>
            </a:fld>
            <a:endParaRPr lang="en-GB"/>
          </a:p>
        </p:txBody>
      </p:sp>
      <p:pic>
        <p:nvPicPr>
          <p:cNvPr id="13" name="Graphic 12" descr="Scribble outline">
            <a:extLst>
              <a:ext uri="{FF2B5EF4-FFF2-40B4-BE49-F238E27FC236}">
                <a16:creationId xmlns:a16="http://schemas.microsoft.com/office/drawing/2014/main" id="{FB2747A7-C6D2-EEB8-6DCF-98C7CC8DF69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61771" y="419629"/>
            <a:ext cx="800638" cy="800638"/>
          </a:xfrm>
          <a:prstGeom prst="rect">
            <a:avLst/>
          </a:prstGeom>
        </p:spPr>
      </p:pic>
      <p:pic>
        <p:nvPicPr>
          <p:cNvPr id="4" name="Picture 2" descr="C:\Users\lneudorf\Pictures\iPhone4_map_10-22-12.jpg">
            <a:extLst>
              <a:ext uri="{FF2B5EF4-FFF2-40B4-BE49-F238E27FC236}">
                <a16:creationId xmlns:a16="http://schemas.microsoft.com/office/drawing/2014/main" id="{7D74EC7D-3EAC-81A3-A59E-9882FB35A32D}"/>
              </a:ext>
            </a:extLst>
          </p:cNvPr>
          <p:cNvPicPr>
            <a:picLocks noChangeAspect="1" noChangeArrowheads="1"/>
          </p:cNvPicPr>
          <p:nvPr/>
        </p:nvPicPr>
        <p:blipFill>
          <a:blip r:embed="rId6"/>
          <a:srcRect/>
          <a:stretch>
            <a:fillRect/>
          </a:stretch>
        </p:blipFill>
        <p:spPr bwMode="auto">
          <a:xfrm>
            <a:off x="8272479" y="679622"/>
            <a:ext cx="1785231" cy="3483379"/>
          </a:xfrm>
          <a:prstGeom prst="rect">
            <a:avLst/>
          </a:prstGeom>
          <a:noFill/>
        </p:spPr>
      </p:pic>
      <p:sp>
        <p:nvSpPr>
          <p:cNvPr id="10" name="TextBox 9">
            <a:extLst>
              <a:ext uri="{FF2B5EF4-FFF2-40B4-BE49-F238E27FC236}">
                <a16:creationId xmlns:a16="http://schemas.microsoft.com/office/drawing/2014/main" id="{3A913591-945D-81EC-FF45-E12B74FEB4C9}"/>
              </a:ext>
            </a:extLst>
          </p:cNvPr>
          <p:cNvSpPr txBox="1"/>
          <p:nvPr/>
        </p:nvSpPr>
        <p:spPr>
          <a:xfrm>
            <a:off x="8318353" y="4122263"/>
            <a:ext cx="1904504" cy="276927"/>
          </a:xfrm>
          <a:prstGeom prst="rect">
            <a:avLst/>
          </a:prstGeom>
          <a:noFill/>
        </p:spPr>
        <p:txBody>
          <a:bodyPr wrap="square" rtlCol="0">
            <a:spAutoFit/>
          </a:bodyPr>
          <a:lstStyle/>
          <a:p>
            <a:pPr algn="ctr"/>
            <a:r>
              <a:rPr lang="en-US" sz="1200" i="1"/>
              <a:t>Source: 511SF web site</a:t>
            </a:r>
          </a:p>
        </p:txBody>
      </p:sp>
      <p:pic>
        <p:nvPicPr>
          <p:cNvPr id="14" name="Picture 13" descr="SignaliStock_000001756894Medium">
            <a:extLst>
              <a:ext uri="{FF2B5EF4-FFF2-40B4-BE49-F238E27FC236}">
                <a16:creationId xmlns:a16="http://schemas.microsoft.com/office/drawing/2014/main" id="{45E6897E-56F0-B26F-3568-39FAB272EEC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36066" y="2884177"/>
            <a:ext cx="1933565" cy="290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6">
            <a:extLst>
              <a:ext uri="{FF2B5EF4-FFF2-40B4-BE49-F238E27FC236}">
                <a16:creationId xmlns:a16="http://schemas.microsoft.com/office/drawing/2014/main" id="{C95B4BEA-7112-BCB1-A182-5C41F8BF80F0}"/>
              </a:ext>
            </a:extLst>
          </p:cNvPr>
          <p:cNvSpPr txBox="1"/>
          <p:nvPr/>
        </p:nvSpPr>
        <p:spPr>
          <a:xfrm>
            <a:off x="10989781" y="5769913"/>
            <a:ext cx="1410143" cy="2461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63">
              <a:defRPr/>
            </a:pPr>
            <a:r>
              <a:rPr lang="en-US" sz="1000" i="1">
                <a:solidFill>
                  <a:sysClr val="windowText" lastClr="000000"/>
                </a:solidFill>
                <a:latin typeface="Calibri"/>
              </a:rPr>
              <a:t>Source: iStockphoto</a:t>
            </a:r>
            <a:r>
              <a:rPr lang="en-US" sz="1000">
                <a:solidFill>
                  <a:sysClr val="windowText" lastClr="000000"/>
                </a:solidFill>
                <a:latin typeface="Calibri"/>
              </a:rPr>
              <a:t>.</a:t>
            </a:r>
          </a:p>
        </p:txBody>
      </p:sp>
    </p:spTree>
    <p:extLst>
      <p:ext uri="{BB962C8B-B14F-4D97-AF65-F5344CB8AC3E}">
        <p14:creationId xmlns:p14="http://schemas.microsoft.com/office/powerpoint/2010/main" val="208656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9E7A2-C5D4-056A-B78A-D328426E5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60D8F-F1BB-9319-95BF-548F63D615C4}"/>
              </a:ext>
            </a:extLst>
          </p:cNvPr>
          <p:cNvSpPr>
            <a:spLocks noGrp="1"/>
          </p:cNvSpPr>
          <p:nvPr>
            <p:ph type="title"/>
          </p:nvPr>
        </p:nvSpPr>
        <p:spPr>
          <a:xfrm>
            <a:off x="820719" y="183553"/>
            <a:ext cx="6811072" cy="1157215"/>
          </a:xfrm>
        </p:spPr>
        <p:txBody>
          <a:bodyPr/>
          <a:lstStyle/>
          <a:p>
            <a:pPr>
              <a:lnSpc>
                <a:spcPct val="87840"/>
              </a:lnSpc>
            </a:pPr>
            <a:r>
              <a:rPr lang="en-US"/>
              <a:t>3. Solution Architecture</a:t>
            </a:r>
          </a:p>
        </p:txBody>
      </p:sp>
      <p:sp>
        <p:nvSpPr>
          <p:cNvPr id="3" name="Content Placeholder 2">
            <a:extLst>
              <a:ext uri="{FF2B5EF4-FFF2-40B4-BE49-F238E27FC236}">
                <a16:creationId xmlns:a16="http://schemas.microsoft.com/office/drawing/2014/main" id="{26D01F67-5F31-8A56-10C1-FC557882C32D}"/>
              </a:ext>
            </a:extLst>
          </p:cNvPr>
          <p:cNvSpPr>
            <a:spLocks noGrp="1"/>
          </p:cNvSpPr>
          <p:nvPr>
            <p:ph idx="1"/>
          </p:nvPr>
        </p:nvSpPr>
        <p:spPr>
          <a:xfrm>
            <a:off x="820717" y="1423356"/>
            <a:ext cx="6001323" cy="4755022"/>
          </a:xfrm>
        </p:spPr>
        <p:txBody>
          <a:bodyPr vert="horz" lIns="91440" tIns="45720" rIns="91440" bIns="45720" rtlCol="0" anchor="t">
            <a:normAutofit/>
          </a:bodyPr>
          <a:lstStyle/>
          <a:p>
            <a:pPr>
              <a:lnSpc>
                <a:spcPct val="80148"/>
              </a:lnSpc>
              <a:spcBef>
                <a:spcPts val="0"/>
              </a:spcBef>
              <a:spcAft>
                <a:spcPts val="800"/>
              </a:spcAft>
            </a:pPr>
            <a:r>
              <a:rPr lang="en-US" b="1"/>
              <a:t>This topic will be covered in Training #3 on April 27</a:t>
            </a:r>
          </a:p>
          <a:p>
            <a:pPr>
              <a:lnSpc>
                <a:spcPct val="80148"/>
              </a:lnSpc>
              <a:spcBef>
                <a:spcPts val="0"/>
              </a:spcBef>
              <a:spcAft>
                <a:spcPts val="800"/>
              </a:spcAft>
            </a:pPr>
            <a:r>
              <a:rPr lang="en-US"/>
              <a:t>We will be asking for a physical and functional architecture:</a:t>
            </a:r>
          </a:p>
          <a:p>
            <a:pPr lvl="1">
              <a:lnSpc>
                <a:spcPct val="80148"/>
              </a:lnSpc>
              <a:spcBef>
                <a:spcPts val="0"/>
              </a:spcBef>
              <a:spcAft>
                <a:spcPts val="800"/>
              </a:spcAft>
            </a:pPr>
            <a:r>
              <a:rPr lang="en-US"/>
              <a:t>Physical View depicts the transportation systems and the information exchanges between the physical objects of the ITS solution. </a:t>
            </a:r>
          </a:p>
          <a:p>
            <a:pPr lvl="1">
              <a:lnSpc>
                <a:spcPct val="80148"/>
              </a:lnSpc>
              <a:spcBef>
                <a:spcPts val="0"/>
              </a:spcBef>
              <a:spcAft>
                <a:spcPts val="800"/>
              </a:spcAft>
            </a:pPr>
            <a:r>
              <a:rPr lang="en-US"/>
              <a:t>Functional Description provides a description of the Physical Objects.</a:t>
            </a:r>
            <a:endParaRPr lang="en-US" sz="1500"/>
          </a:p>
        </p:txBody>
      </p:sp>
      <p:pic>
        <p:nvPicPr>
          <p:cNvPr id="11" name="Graphic 10" descr="Scribble outline">
            <a:extLst>
              <a:ext uri="{FF2B5EF4-FFF2-40B4-BE49-F238E27FC236}">
                <a16:creationId xmlns:a16="http://schemas.microsoft.com/office/drawing/2014/main" id="{10078A52-66FA-3A39-19EF-F0ED5B72F8C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09371" y="267229"/>
            <a:ext cx="800638" cy="800638"/>
          </a:xfrm>
          <a:prstGeom prst="rect">
            <a:avLst/>
          </a:prstGeom>
        </p:spPr>
      </p:pic>
      <p:sp>
        <p:nvSpPr>
          <p:cNvPr id="12" name="Slide Number Placeholder 6">
            <a:extLst>
              <a:ext uri="{FF2B5EF4-FFF2-40B4-BE49-F238E27FC236}">
                <a16:creationId xmlns:a16="http://schemas.microsoft.com/office/drawing/2014/main" id="{5677C9AF-EF9F-FC9A-BE1E-984B22158297}"/>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26</a:t>
            </a:fld>
            <a:endParaRPr lang="en-GB"/>
          </a:p>
        </p:txBody>
      </p:sp>
      <p:pic>
        <p:nvPicPr>
          <p:cNvPr id="13" name="Graphic 12" descr="Scribble outline">
            <a:extLst>
              <a:ext uri="{FF2B5EF4-FFF2-40B4-BE49-F238E27FC236}">
                <a16:creationId xmlns:a16="http://schemas.microsoft.com/office/drawing/2014/main" id="{65B720EA-1818-4634-BEDF-BC25AD92FCF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61771" y="419629"/>
            <a:ext cx="800638" cy="800638"/>
          </a:xfrm>
          <a:prstGeom prst="rect">
            <a:avLst/>
          </a:prstGeom>
        </p:spPr>
      </p:pic>
      <p:pic>
        <p:nvPicPr>
          <p:cNvPr id="4" name="Picture 3">
            <a:extLst>
              <a:ext uri="{FF2B5EF4-FFF2-40B4-BE49-F238E27FC236}">
                <a16:creationId xmlns:a16="http://schemas.microsoft.com/office/drawing/2014/main" id="{542006B8-5A28-6152-1741-B66A1CE060A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579" b="89720" l="9798" r="90634">
                        <a14:foregroundMark x1="50144" y1="86449" x2="60951" y2="84112"/>
                        <a14:foregroundMark x1="60951" y1="84112" x2="61527" y2="84112"/>
                        <a14:foregroundMark x1="82277" y1="78037" x2="84150" y2="78505"/>
                        <a14:foregroundMark x1="86023" y1="74766" x2="86023" y2="74766"/>
                        <a14:foregroundMark x1="90634" y1="65888" x2="90634" y2="65888"/>
                        <a14:foregroundMark x1="17435" y1="73364" x2="17435" y2="73364"/>
                        <a14:foregroundMark x1="11239" y1="37150" x2="11239" y2="37150"/>
                        <a14:foregroundMark x1="39914" y1="15421" x2="39914" y2="15421"/>
                      </a14:backgroundRemoval>
                    </a14:imgEffect>
                  </a14:imgLayer>
                </a14:imgProps>
              </a:ext>
              <a:ext uri="{28A0092B-C50C-407E-A947-70E740481C1C}">
                <a14:useLocalDpi xmlns:a14="http://schemas.microsoft.com/office/drawing/2010/main"/>
              </a:ext>
            </a:extLst>
          </a:blip>
          <a:srcRect/>
          <a:stretch/>
        </p:blipFill>
        <p:spPr>
          <a:xfrm>
            <a:off x="6822040" y="1814399"/>
            <a:ext cx="5235475" cy="3229202"/>
          </a:xfrm>
          <a:prstGeom prst="rect">
            <a:avLst/>
          </a:prstGeom>
        </p:spPr>
      </p:pic>
    </p:spTree>
    <p:extLst>
      <p:ext uri="{BB962C8B-B14F-4D97-AF65-F5344CB8AC3E}">
        <p14:creationId xmlns:p14="http://schemas.microsoft.com/office/powerpoint/2010/main" val="306479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27338-CC14-1713-8037-1C25A86A655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B8290E-397C-BE7E-C7E0-F28CCC16F1B7}"/>
              </a:ext>
            </a:extLst>
          </p:cNvPr>
          <p:cNvSpPr>
            <a:spLocks noGrp="1"/>
          </p:cNvSpPr>
          <p:nvPr>
            <p:ph idx="1"/>
          </p:nvPr>
        </p:nvSpPr>
        <p:spPr>
          <a:xfrm>
            <a:off x="820717" y="575353"/>
            <a:ext cx="6761611" cy="5800891"/>
          </a:xfrm>
        </p:spPr>
        <p:txBody>
          <a:bodyPr vert="horz" lIns="91440" tIns="45720" rIns="91440" bIns="45720" rtlCol="0" anchor="t">
            <a:noAutofit/>
          </a:bodyPr>
          <a:lstStyle/>
          <a:p>
            <a:pPr marL="0" indent="0">
              <a:lnSpc>
                <a:spcPct val="80148"/>
              </a:lnSpc>
              <a:spcBef>
                <a:spcPts val="0"/>
              </a:spcBef>
              <a:spcAft>
                <a:spcPts val="800"/>
              </a:spcAft>
              <a:buNone/>
            </a:pPr>
            <a:r>
              <a:rPr lang="en-US" sz="3600" b="1">
                <a:solidFill>
                  <a:srgbClr val="2F6377"/>
                </a:solidFill>
              </a:rPr>
              <a:t>4. Anticipated Impacts</a:t>
            </a:r>
          </a:p>
          <a:p>
            <a:pPr marL="0" indent="0">
              <a:lnSpc>
                <a:spcPct val="80148"/>
              </a:lnSpc>
              <a:spcBef>
                <a:spcPts val="0"/>
              </a:spcBef>
              <a:spcAft>
                <a:spcPts val="800"/>
              </a:spcAft>
              <a:buNone/>
            </a:pPr>
            <a:endParaRPr lang="en-US" sz="3600" b="1">
              <a:solidFill>
                <a:srgbClr val="2F6377"/>
              </a:solidFill>
            </a:endParaRPr>
          </a:p>
          <a:p>
            <a:pPr>
              <a:lnSpc>
                <a:spcPct val="80148"/>
              </a:lnSpc>
              <a:spcBef>
                <a:spcPts val="0"/>
              </a:spcBef>
              <a:spcAft>
                <a:spcPts val="800"/>
              </a:spcAft>
            </a:pPr>
            <a:r>
              <a:rPr lang="en-US" sz="3200"/>
              <a:t>Describe the impact your solution will have on the broader community and the stakeholders involved.</a:t>
            </a:r>
          </a:p>
          <a:p>
            <a:pPr>
              <a:lnSpc>
                <a:spcPct val="80148"/>
              </a:lnSpc>
              <a:spcBef>
                <a:spcPts val="0"/>
              </a:spcBef>
              <a:spcAft>
                <a:spcPts val="800"/>
              </a:spcAft>
            </a:pPr>
            <a:endParaRPr lang="en-US" sz="3200"/>
          </a:p>
          <a:p>
            <a:pPr>
              <a:lnSpc>
                <a:spcPct val="80148"/>
              </a:lnSpc>
              <a:spcBef>
                <a:spcPts val="0"/>
              </a:spcBef>
              <a:spcAft>
                <a:spcPts val="800"/>
              </a:spcAft>
            </a:pPr>
            <a:r>
              <a:rPr lang="en-US" sz="3200"/>
              <a:t>Think about including how your solution:</a:t>
            </a:r>
          </a:p>
          <a:p>
            <a:pPr lvl="1">
              <a:lnSpc>
                <a:spcPct val="80148"/>
              </a:lnSpc>
              <a:spcBef>
                <a:spcPts val="0"/>
              </a:spcBef>
              <a:spcAft>
                <a:spcPts val="800"/>
              </a:spcAft>
            </a:pPr>
            <a:r>
              <a:rPr lang="en-US" sz="2800"/>
              <a:t>Meets the goals and objectives laid out</a:t>
            </a:r>
          </a:p>
          <a:p>
            <a:pPr lvl="1">
              <a:lnSpc>
                <a:spcPct val="80148"/>
              </a:lnSpc>
              <a:spcBef>
                <a:spcPts val="0"/>
              </a:spcBef>
              <a:spcAft>
                <a:spcPts val="800"/>
              </a:spcAft>
            </a:pPr>
            <a:r>
              <a:rPr lang="en-US" sz="2800"/>
              <a:t>Will improve transportation safety</a:t>
            </a:r>
          </a:p>
          <a:p>
            <a:pPr lvl="1">
              <a:lnSpc>
                <a:spcPct val="80148"/>
              </a:lnSpc>
              <a:spcBef>
                <a:spcPts val="0"/>
              </a:spcBef>
              <a:spcAft>
                <a:spcPts val="800"/>
              </a:spcAft>
            </a:pPr>
            <a:r>
              <a:rPr lang="en-US" sz="2800"/>
              <a:t>Enhances the existing environment</a:t>
            </a:r>
          </a:p>
          <a:p>
            <a:pPr lvl="1">
              <a:lnSpc>
                <a:spcPct val="80148"/>
              </a:lnSpc>
              <a:spcBef>
                <a:spcPts val="0"/>
              </a:spcBef>
              <a:spcAft>
                <a:spcPts val="800"/>
              </a:spcAft>
            </a:pPr>
            <a:r>
              <a:rPr lang="en-US" sz="2800"/>
              <a:t>Will impact various stakeholders</a:t>
            </a:r>
          </a:p>
        </p:txBody>
      </p:sp>
      <p:pic>
        <p:nvPicPr>
          <p:cNvPr id="11" name="Graphic 10" descr="Scribble outline">
            <a:extLst>
              <a:ext uri="{FF2B5EF4-FFF2-40B4-BE49-F238E27FC236}">
                <a16:creationId xmlns:a16="http://schemas.microsoft.com/office/drawing/2014/main" id="{9C987258-4FC2-CF44-5D85-B3346BBBD7C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09371" y="267229"/>
            <a:ext cx="800638" cy="800638"/>
          </a:xfrm>
          <a:prstGeom prst="rect">
            <a:avLst/>
          </a:prstGeom>
        </p:spPr>
      </p:pic>
      <p:sp>
        <p:nvSpPr>
          <p:cNvPr id="12" name="Slide Number Placeholder 6">
            <a:extLst>
              <a:ext uri="{FF2B5EF4-FFF2-40B4-BE49-F238E27FC236}">
                <a16:creationId xmlns:a16="http://schemas.microsoft.com/office/drawing/2014/main" id="{22209026-B306-68AC-EED6-05DB317A334A}"/>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27</a:t>
            </a:fld>
            <a:endParaRPr lang="en-GB"/>
          </a:p>
        </p:txBody>
      </p:sp>
      <p:pic>
        <p:nvPicPr>
          <p:cNvPr id="13" name="Graphic 12" descr="Scribble outline">
            <a:extLst>
              <a:ext uri="{FF2B5EF4-FFF2-40B4-BE49-F238E27FC236}">
                <a16:creationId xmlns:a16="http://schemas.microsoft.com/office/drawing/2014/main" id="{49923366-E987-A0CC-6996-401B7FEE30F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61771" y="419629"/>
            <a:ext cx="800638" cy="800638"/>
          </a:xfrm>
          <a:prstGeom prst="rect">
            <a:avLst/>
          </a:prstGeom>
        </p:spPr>
      </p:pic>
      <p:sp>
        <p:nvSpPr>
          <p:cNvPr id="5" name="TextBox 4">
            <a:extLst>
              <a:ext uri="{FF2B5EF4-FFF2-40B4-BE49-F238E27FC236}">
                <a16:creationId xmlns:a16="http://schemas.microsoft.com/office/drawing/2014/main" id="{5239E9F0-B3FE-8525-C6CA-7E78841EFFE9}"/>
              </a:ext>
            </a:extLst>
          </p:cNvPr>
          <p:cNvSpPr txBox="1"/>
          <p:nvPr/>
        </p:nvSpPr>
        <p:spPr>
          <a:xfrm>
            <a:off x="7582328" y="5727771"/>
            <a:ext cx="4606497" cy="369332"/>
          </a:xfrm>
          <a:prstGeom prst="rect">
            <a:avLst/>
          </a:prstGeom>
          <a:noFill/>
        </p:spPr>
        <p:txBody>
          <a:bodyPr wrap="square">
            <a:spAutoFit/>
          </a:bodyPr>
          <a:lstStyle/>
          <a:p>
            <a:r>
              <a:rPr lang="en-US" sz="1800" i="1"/>
              <a:t>Example Michigan Solutions Document (</a:t>
            </a:r>
            <a:r>
              <a:rPr lang="en-US" sz="1800" i="1">
                <a:hlinkClick r:id="rId5"/>
              </a:rPr>
              <a:t>here</a:t>
            </a:r>
            <a:r>
              <a:rPr lang="en-US" sz="1800" i="1"/>
              <a:t>)</a:t>
            </a:r>
            <a:endParaRPr lang="en-US"/>
          </a:p>
        </p:txBody>
      </p:sp>
      <p:pic>
        <p:nvPicPr>
          <p:cNvPr id="8" name="Picture 2" descr="Weather-Responsive Management Strategies - NJDOT Technology Transfer">
            <a:extLst>
              <a:ext uri="{FF2B5EF4-FFF2-40B4-BE49-F238E27FC236}">
                <a16:creationId xmlns:a16="http://schemas.microsoft.com/office/drawing/2014/main" id="{817A7C9A-7001-32CD-7F99-1326F4EE75E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35236" y="1340768"/>
            <a:ext cx="3806826" cy="14407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ubber meets the road">
            <a:extLst>
              <a:ext uri="{FF2B5EF4-FFF2-40B4-BE49-F238E27FC236}">
                <a16:creationId xmlns:a16="http://schemas.microsoft.com/office/drawing/2014/main" id="{98C5CC34-22B5-9572-460C-AF7602B7A0D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35236" y="3336467"/>
            <a:ext cx="3802964" cy="220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844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6E226-16A3-AA68-D150-85DA430BD76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812A1BC-C416-A1E0-A983-B206D15B1EC4}"/>
              </a:ext>
            </a:extLst>
          </p:cNvPr>
          <p:cNvSpPr>
            <a:spLocks noGrp="1"/>
          </p:cNvSpPr>
          <p:nvPr>
            <p:ph type="title"/>
          </p:nvPr>
        </p:nvSpPr>
        <p:spPr>
          <a:xfrm>
            <a:off x="503849" y="0"/>
            <a:ext cx="11684976" cy="1280212"/>
          </a:xfrm>
        </p:spPr>
        <p:txBody>
          <a:bodyPr>
            <a:normAutofit/>
          </a:bodyPr>
          <a:lstStyle/>
          <a:p>
            <a:r>
              <a:rPr lang="en-US" sz="4000"/>
              <a:t>Wrong-way Vehicle Detection System Solution</a:t>
            </a:r>
          </a:p>
        </p:txBody>
      </p:sp>
      <p:sp>
        <p:nvSpPr>
          <p:cNvPr id="4" name="Slide Number Placeholder 3">
            <a:extLst>
              <a:ext uri="{FF2B5EF4-FFF2-40B4-BE49-F238E27FC236}">
                <a16:creationId xmlns:a16="http://schemas.microsoft.com/office/drawing/2014/main" id="{440C976A-97D3-5BBE-CDB8-93C1147C81A6}"/>
              </a:ext>
            </a:extLst>
          </p:cNvPr>
          <p:cNvSpPr>
            <a:spLocks noGrp="1"/>
          </p:cNvSpPr>
          <p:nvPr>
            <p:ph type="sldNum" sz="quarter" idx="4"/>
          </p:nvPr>
        </p:nvSpPr>
        <p:spPr/>
        <p:txBody>
          <a:bodyPr/>
          <a:lstStyle/>
          <a:p>
            <a:fld id="{06AFD9A9-B0BB-4714-B457-F5E05677FEA0}" type="slidenum">
              <a:rPr lang="en-US" smtClean="0"/>
              <a:pPr/>
              <a:t>28</a:t>
            </a:fld>
            <a:endParaRPr lang="en-US"/>
          </a:p>
        </p:txBody>
      </p:sp>
      <p:pic>
        <p:nvPicPr>
          <p:cNvPr id="2" name="FDOT Wrong Way Vehicle Detection Systems">
            <a:hlinkClick r:id="" action="ppaction://media"/>
            <a:extLst>
              <a:ext uri="{FF2B5EF4-FFF2-40B4-BE49-F238E27FC236}">
                <a16:creationId xmlns:a16="http://schemas.microsoft.com/office/drawing/2014/main" id="{7122BCAD-6268-3FEC-DAEB-F8EE98EBB33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890518" y="900554"/>
            <a:ext cx="10407789" cy="5854382"/>
          </a:xfrm>
          <a:prstGeom prst="rect">
            <a:avLst/>
          </a:prstGeom>
        </p:spPr>
      </p:pic>
    </p:spTree>
    <p:custDataLst>
      <p:tags r:id="rId1"/>
    </p:custDataLst>
    <p:extLst>
      <p:ext uri="{BB962C8B-B14F-4D97-AF65-F5344CB8AC3E}">
        <p14:creationId xmlns:p14="http://schemas.microsoft.com/office/powerpoint/2010/main" val="521318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r:id="rId6"/>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F89B2-4D87-5FBB-5003-3EE7C3EEC4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0AE511-AC70-69FF-89DC-656B6FEBBEE8}"/>
              </a:ext>
            </a:extLst>
          </p:cNvPr>
          <p:cNvSpPr>
            <a:spLocks noGrp="1"/>
          </p:cNvSpPr>
          <p:nvPr>
            <p:ph type="sldNum" sz="quarter" idx="12"/>
          </p:nvPr>
        </p:nvSpPr>
        <p:spPr/>
        <p:txBody>
          <a:bodyPr/>
          <a:lstStyle/>
          <a:p>
            <a:fld id="{9446DE86-F6E0-43C3-BAE3-92147BB48443}" type="slidenum">
              <a:rPr lang="en-GB" smtClean="0"/>
              <a:pPr/>
              <a:t>29</a:t>
            </a:fld>
            <a:endParaRPr lang="en-GB"/>
          </a:p>
        </p:txBody>
      </p:sp>
      <p:sp>
        <p:nvSpPr>
          <p:cNvPr id="6" name="Title 1">
            <a:extLst>
              <a:ext uri="{FF2B5EF4-FFF2-40B4-BE49-F238E27FC236}">
                <a16:creationId xmlns:a16="http://schemas.microsoft.com/office/drawing/2014/main" id="{459D6707-7811-EE5B-284F-C22A6C0078C1}"/>
              </a:ext>
            </a:extLst>
          </p:cNvPr>
          <p:cNvSpPr txBox="1">
            <a:spLocks/>
          </p:cNvSpPr>
          <p:nvPr/>
        </p:nvSpPr>
        <p:spPr>
          <a:xfrm>
            <a:off x="687721" y="2693987"/>
            <a:ext cx="10813381" cy="1660299"/>
          </a:xfrm>
          <a:prstGeom prst="rect">
            <a:avLst/>
          </a:prstGeom>
        </p:spPr>
        <p:txBody>
          <a:bodyPr vert="horz" lIns="91440" tIns="45720" rIns="91440" bIns="45720" rtlCol="0" anchor="ctr">
            <a:normAutofit fontScale="97500"/>
          </a:bodyPr>
          <a:lstStyle>
            <a:lvl1pPr algn="l" defTabSz="914126" rtl="0" eaLnBrk="1" latinLnBrk="0" hangingPunct="1">
              <a:lnSpc>
                <a:spcPts val="3599"/>
              </a:lnSpc>
              <a:spcBef>
                <a:spcPct val="0"/>
              </a:spcBef>
              <a:buNone/>
              <a:defRPr sz="3399" b="1" i="0" kern="1200">
                <a:ln>
                  <a:noFill/>
                </a:ln>
                <a:solidFill>
                  <a:srgbClr val="2F6377"/>
                </a:solidFill>
                <a:latin typeface="Arial Narrow" panose="020B0604020202020204" pitchFamily="34" charset="0"/>
                <a:ea typeface="Arial Narrow" panose="020B0604020202020204" pitchFamily="34" charset="0"/>
                <a:cs typeface="Arial Narrow" panose="020B0604020202020204" pitchFamily="34" charset="0"/>
              </a:defRPr>
            </a:lvl1pPr>
          </a:lstStyle>
          <a:p>
            <a:pPr>
              <a:lnSpc>
                <a:spcPct val="94789"/>
              </a:lnSpc>
            </a:pPr>
            <a:r>
              <a:rPr lang="en-US" sz="4500"/>
              <a:t>Resources and Tips for Success</a:t>
            </a:r>
            <a:endParaRPr lang="en-US" sz="4000"/>
          </a:p>
        </p:txBody>
      </p:sp>
    </p:spTree>
    <p:extLst>
      <p:ext uri="{BB962C8B-B14F-4D97-AF65-F5344CB8AC3E}">
        <p14:creationId xmlns:p14="http://schemas.microsoft.com/office/powerpoint/2010/main" val="2653442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4FAD0-0D23-13DB-2BED-680DCF5DA2B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F62625-E9D8-6C26-25F9-4A2C1F53E66E}"/>
              </a:ext>
            </a:extLst>
          </p:cNvPr>
          <p:cNvSpPr>
            <a:spLocks noGrp="1"/>
          </p:cNvSpPr>
          <p:nvPr>
            <p:ph idx="1"/>
          </p:nvPr>
        </p:nvSpPr>
        <p:spPr>
          <a:xfrm>
            <a:off x="820717" y="1268761"/>
            <a:ext cx="10034852" cy="4867344"/>
          </a:xfrm>
        </p:spPr>
        <p:txBody>
          <a:bodyPr>
            <a:normAutofit/>
          </a:bodyPr>
          <a:lstStyle/>
          <a:p>
            <a:pPr>
              <a:lnSpc>
                <a:spcPct val="120000"/>
              </a:lnSpc>
              <a:spcBef>
                <a:spcPts val="600"/>
              </a:spcBef>
              <a:spcAft>
                <a:spcPts val="0"/>
              </a:spcAft>
            </a:pPr>
            <a:r>
              <a:rPr lang="en-US"/>
              <a:t>Welcome</a:t>
            </a:r>
            <a:r>
              <a:rPr lang="en-US">
                <a:solidFill>
                  <a:schemeClr val="bg1">
                    <a:lumMod val="65000"/>
                  </a:schemeClr>
                </a:solidFill>
              </a:rPr>
              <a:t> </a:t>
            </a:r>
          </a:p>
          <a:p>
            <a:pPr>
              <a:lnSpc>
                <a:spcPct val="120000"/>
              </a:lnSpc>
              <a:spcBef>
                <a:spcPts val="600"/>
              </a:spcBef>
              <a:spcAft>
                <a:spcPts val="0"/>
              </a:spcAft>
            </a:pPr>
            <a:r>
              <a:rPr lang="en-US"/>
              <a:t>Team Information Requests</a:t>
            </a:r>
          </a:p>
          <a:p>
            <a:pPr>
              <a:lnSpc>
                <a:spcPct val="120000"/>
              </a:lnSpc>
              <a:spcBef>
                <a:spcPts val="600"/>
              </a:spcBef>
              <a:spcAft>
                <a:spcPts val="0"/>
              </a:spcAft>
            </a:pPr>
            <a:r>
              <a:rPr lang="en-US"/>
              <a:t>Systems Engineering and the Concept of Operations (ConOps)</a:t>
            </a:r>
          </a:p>
          <a:p>
            <a:pPr>
              <a:lnSpc>
                <a:spcPct val="120000"/>
              </a:lnSpc>
              <a:spcBef>
                <a:spcPts val="600"/>
              </a:spcBef>
              <a:spcAft>
                <a:spcPts val="0"/>
              </a:spcAft>
            </a:pPr>
            <a:r>
              <a:rPr lang="en-US"/>
              <a:t>Developing the Solutions Document</a:t>
            </a:r>
          </a:p>
          <a:p>
            <a:pPr>
              <a:lnSpc>
                <a:spcPct val="120000"/>
              </a:lnSpc>
              <a:spcBef>
                <a:spcPts val="600"/>
              </a:spcBef>
              <a:spcAft>
                <a:spcPts val="0"/>
              </a:spcAft>
            </a:pPr>
            <a:r>
              <a:rPr lang="en-US"/>
              <a:t>Resources and Tips for Success</a:t>
            </a:r>
          </a:p>
          <a:p>
            <a:pPr>
              <a:lnSpc>
                <a:spcPct val="120000"/>
              </a:lnSpc>
              <a:spcBef>
                <a:spcPts val="600"/>
              </a:spcBef>
              <a:spcAft>
                <a:spcPts val="0"/>
              </a:spcAft>
            </a:pPr>
            <a:r>
              <a:rPr lang="en-US"/>
              <a:t>Questions?</a:t>
            </a:r>
          </a:p>
        </p:txBody>
      </p:sp>
      <p:sp>
        <p:nvSpPr>
          <p:cNvPr id="12" name="Title 1">
            <a:extLst>
              <a:ext uri="{FF2B5EF4-FFF2-40B4-BE49-F238E27FC236}">
                <a16:creationId xmlns:a16="http://schemas.microsoft.com/office/drawing/2014/main" id="{CF186FFF-AEA5-E9A2-0758-AE0DC6B44B55}"/>
              </a:ext>
            </a:extLst>
          </p:cNvPr>
          <p:cNvSpPr>
            <a:spLocks noGrp="1"/>
          </p:cNvSpPr>
          <p:nvPr>
            <p:ph type="title"/>
          </p:nvPr>
        </p:nvSpPr>
        <p:spPr>
          <a:xfrm>
            <a:off x="623888" y="0"/>
            <a:ext cx="11564937" cy="1341438"/>
          </a:xfrm>
        </p:spPr>
        <p:txBody>
          <a:bodyPr>
            <a:normAutofit/>
          </a:bodyPr>
          <a:lstStyle/>
          <a:p>
            <a:r>
              <a:rPr lang="en-US" sz="4000"/>
              <a:t>Agenda</a:t>
            </a:r>
          </a:p>
        </p:txBody>
      </p:sp>
      <p:sp>
        <p:nvSpPr>
          <p:cNvPr id="2" name="Slide Number Placeholder 6">
            <a:extLst>
              <a:ext uri="{FF2B5EF4-FFF2-40B4-BE49-F238E27FC236}">
                <a16:creationId xmlns:a16="http://schemas.microsoft.com/office/drawing/2014/main" id="{6F02AD95-F0ED-160D-201E-38A5DECC4DFD}"/>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3</a:t>
            </a:fld>
            <a:endParaRPr lang="en-GB"/>
          </a:p>
        </p:txBody>
      </p:sp>
    </p:spTree>
    <p:extLst>
      <p:ext uri="{BB962C8B-B14F-4D97-AF65-F5344CB8AC3E}">
        <p14:creationId xmlns:p14="http://schemas.microsoft.com/office/powerpoint/2010/main" val="2082550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D47081-C198-62BF-8A29-8EFDE3EB579D}"/>
              </a:ext>
            </a:extLst>
          </p:cNvPr>
          <p:cNvSpPr>
            <a:spLocks noGrp="1"/>
          </p:cNvSpPr>
          <p:nvPr>
            <p:ph type="title"/>
          </p:nvPr>
        </p:nvSpPr>
        <p:spPr/>
        <p:txBody>
          <a:bodyPr>
            <a:normAutofit/>
          </a:bodyPr>
          <a:lstStyle/>
          <a:p>
            <a:r>
              <a:rPr lang="en-US" sz="4000"/>
              <a:t>Resources Available to You</a:t>
            </a:r>
          </a:p>
        </p:txBody>
      </p:sp>
      <p:sp>
        <p:nvSpPr>
          <p:cNvPr id="7" name="Content Placeholder 6">
            <a:extLst>
              <a:ext uri="{FF2B5EF4-FFF2-40B4-BE49-F238E27FC236}">
                <a16:creationId xmlns:a16="http://schemas.microsoft.com/office/drawing/2014/main" id="{A04C743E-841A-0D0F-3167-EA3D743516E4}"/>
              </a:ext>
            </a:extLst>
          </p:cNvPr>
          <p:cNvSpPr>
            <a:spLocks noGrp="1"/>
          </p:cNvSpPr>
          <p:nvPr>
            <p:ph idx="1"/>
          </p:nvPr>
        </p:nvSpPr>
        <p:spPr>
          <a:xfrm>
            <a:off x="623231" y="1340768"/>
            <a:ext cx="5760298" cy="4536504"/>
          </a:xfrm>
        </p:spPr>
        <p:txBody>
          <a:bodyPr>
            <a:normAutofit lnSpcReduction="10000"/>
          </a:bodyPr>
          <a:lstStyle/>
          <a:p>
            <a:r>
              <a:rPr lang="en-US" b="1"/>
              <a:t>Systems Engineering for ITS: </a:t>
            </a:r>
            <a:r>
              <a:rPr lang="en-US" b="1">
                <a:hlinkClick r:id="rId2"/>
              </a:rPr>
              <a:t>https://ops.fhwa.dot.gov/seits/</a:t>
            </a:r>
            <a:r>
              <a:rPr lang="en-US" b="1"/>
              <a:t> </a:t>
            </a:r>
          </a:p>
          <a:p>
            <a:r>
              <a:rPr lang="en-US" b="1"/>
              <a:t>TTT Module 2 Resource List </a:t>
            </a:r>
            <a:endParaRPr lang="en-US"/>
          </a:p>
          <a:p>
            <a:r>
              <a:rPr lang="en-US" b="1"/>
              <a:t>1-on-1 Office Hours are available upon email request</a:t>
            </a:r>
            <a:r>
              <a:rPr lang="en-US"/>
              <a:t> to help workshop your problem statement or solution document ideas</a:t>
            </a:r>
          </a:p>
          <a:p>
            <a:pPr lvl="1"/>
            <a:r>
              <a:rPr lang="en-US"/>
              <a:t>Contact </a:t>
            </a:r>
            <a:r>
              <a:rPr lang="en-US">
                <a:hlinkClick r:id="rId3"/>
              </a:rPr>
              <a:t>Hoamy.Tran@dot.gov</a:t>
            </a:r>
            <a:r>
              <a:rPr lang="en-US"/>
              <a:t> if your team is interested</a:t>
            </a:r>
          </a:p>
          <a:p>
            <a:endParaRPr lang="en-US"/>
          </a:p>
          <a:p>
            <a:endParaRPr lang="en-US"/>
          </a:p>
        </p:txBody>
      </p:sp>
      <p:sp>
        <p:nvSpPr>
          <p:cNvPr id="4" name="Slide Number Placeholder 3">
            <a:extLst>
              <a:ext uri="{FF2B5EF4-FFF2-40B4-BE49-F238E27FC236}">
                <a16:creationId xmlns:a16="http://schemas.microsoft.com/office/drawing/2014/main" id="{647B745E-3E7C-B19D-1D7C-EDA6429B3611}"/>
              </a:ext>
            </a:extLst>
          </p:cNvPr>
          <p:cNvSpPr>
            <a:spLocks noGrp="1"/>
          </p:cNvSpPr>
          <p:nvPr>
            <p:ph type="sldNum" sz="quarter" idx="12"/>
          </p:nvPr>
        </p:nvSpPr>
        <p:spPr/>
        <p:txBody>
          <a:bodyPr/>
          <a:lstStyle/>
          <a:p>
            <a:fld id="{9446DE86-F6E0-43C3-BAE3-92147BB48443}" type="slidenum">
              <a:rPr lang="en-GB" smtClean="0"/>
              <a:pPr/>
              <a:t>30</a:t>
            </a:fld>
            <a:endParaRPr lang="en-GB"/>
          </a:p>
        </p:txBody>
      </p:sp>
      <p:pic>
        <p:nvPicPr>
          <p:cNvPr id="2" name="Picture 1" descr="Graphical user interface&#10;&#10;AI-generated content may be incorrect.">
            <a:extLst>
              <a:ext uri="{FF2B5EF4-FFF2-40B4-BE49-F238E27FC236}">
                <a16:creationId xmlns:a16="http://schemas.microsoft.com/office/drawing/2014/main" id="{EA03EDE0-DE07-77FB-8DED-F6996AE65C9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454359" y="1340768"/>
            <a:ext cx="5354068" cy="4037019"/>
          </a:xfrm>
          <a:prstGeom prst="rect">
            <a:avLst/>
          </a:prstGeom>
        </p:spPr>
      </p:pic>
    </p:spTree>
    <p:extLst>
      <p:ext uri="{BB962C8B-B14F-4D97-AF65-F5344CB8AC3E}">
        <p14:creationId xmlns:p14="http://schemas.microsoft.com/office/powerpoint/2010/main" val="2847356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BFFE42B-CAD6-E4F1-D452-8D863F40DACB}"/>
              </a:ext>
            </a:extLst>
          </p:cNvPr>
          <p:cNvSpPr>
            <a:spLocks noGrp="1"/>
          </p:cNvSpPr>
          <p:nvPr>
            <p:ph idx="1"/>
          </p:nvPr>
        </p:nvSpPr>
        <p:spPr>
          <a:xfrm>
            <a:off x="623230" y="1340768"/>
            <a:ext cx="8831013" cy="5035476"/>
          </a:xfrm>
        </p:spPr>
        <p:txBody>
          <a:bodyPr>
            <a:normAutofit/>
          </a:bodyPr>
          <a:lstStyle/>
          <a:p>
            <a:pPr>
              <a:lnSpc>
                <a:spcPct val="80148"/>
              </a:lnSpc>
              <a:spcBef>
                <a:spcPts val="0"/>
              </a:spcBef>
              <a:spcAft>
                <a:spcPts val="800"/>
              </a:spcAft>
            </a:pPr>
            <a:r>
              <a:rPr lang="en-US" sz="2400"/>
              <a:t>Reminder that you are writing a 10–15-page Solutions Document. You do not need to develop a prototype or model.</a:t>
            </a:r>
          </a:p>
          <a:p>
            <a:pPr>
              <a:lnSpc>
                <a:spcPct val="80148"/>
              </a:lnSpc>
              <a:spcBef>
                <a:spcPts val="0"/>
              </a:spcBef>
              <a:spcAft>
                <a:spcPts val="800"/>
              </a:spcAft>
            </a:pPr>
            <a:endParaRPr lang="en-US" sz="2400"/>
          </a:p>
          <a:p>
            <a:pPr>
              <a:lnSpc>
                <a:spcPct val="80148"/>
              </a:lnSpc>
              <a:spcBef>
                <a:spcPts val="0"/>
              </a:spcBef>
              <a:spcAft>
                <a:spcPts val="800"/>
              </a:spcAft>
            </a:pPr>
            <a:r>
              <a:rPr lang="en-US" sz="2400"/>
              <a:t>We are judging your problem and solution as a system – we’re looking at each section of the Solutions Document.</a:t>
            </a:r>
          </a:p>
          <a:p>
            <a:pPr marL="0" indent="0">
              <a:lnSpc>
                <a:spcPct val="80148"/>
              </a:lnSpc>
              <a:spcBef>
                <a:spcPts val="0"/>
              </a:spcBef>
              <a:spcAft>
                <a:spcPts val="800"/>
              </a:spcAft>
              <a:buNone/>
            </a:pPr>
            <a:endParaRPr lang="en-US" sz="2400"/>
          </a:p>
          <a:p>
            <a:pPr>
              <a:lnSpc>
                <a:spcPct val="80148"/>
              </a:lnSpc>
              <a:spcBef>
                <a:spcPts val="0"/>
              </a:spcBef>
              <a:spcAft>
                <a:spcPts val="800"/>
              </a:spcAft>
            </a:pPr>
            <a:r>
              <a:rPr lang="en-US" sz="2400"/>
              <a:t>We are not judging the “results” of anything developed, but figures and images enhance your solution document. </a:t>
            </a:r>
          </a:p>
          <a:p>
            <a:pPr>
              <a:lnSpc>
                <a:spcPct val="80148"/>
              </a:lnSpc>
              <a:spcBef>
                <a:spcPts val="0"/>
              </a:spcBef>
              <a:spcAft>
                <a:spcPts val="800"/>
              </a:spcAft>
            </a:pPr>
            <a:endParaRPr lang="en-US" sz="2400"/>
          </a:p>
          <a:p>
            <a:pPr>
              <a:lnSpc>
                <a:spcPct val="80148"/>
              </a:lnSpc>
              <a:spcBef>
                <a:spcPts val="0"/>
              </a:spcBef>
              <a:spcAft>
                <a:spcPts val="800"/>
              </a:spcAft>
            </a:pPr>
            <a:r>
              <a:rPr lang="en-US" sz="2400">
                <a:latin typeface="Arial Narrow" panose="020B0606020202030204" pitchFamily="34" charset="0"/>
              </a:rPr>
              <a:t>Continuously engage with your Academic Advisor, Industry Mentor, and USDOT and </a:t>
            </a:r>
            <a:r>
              <a:rPr lang="en-US" sz="2400" err="1">
                <a:latin typeface="Arial Narrow" panose="020B0606020202030204" pitchFamily="34" charset="0"/>
              </a:rPr>
              <a:t>NOCoE</a:t>
            </a:r>
            <a:r>
              <a:rPr lang="en-US" sz="2400">
                <a:latin typeface="Arial Narrow" panose="020B0606020202030204" pitchFamily="34" charset="0"/>
              </a:rPr>
              <a:t> team for information and support.</a:t>
            </a:r>
          </a:p>
          <a:p>
            <a:pPr>
              <a:lnSpc>
                <a:spcPct val="80148"/>
              </a:lnSpc>
              <a:spcBef>
                <a:spcPts val="0"/>
              </a:spcBef>
              <a:spcAft>
                <a:spcPts val="800"/>
              </a:spcAft>
            </a:pPr>
            <a:endParaRPr lang="en-US" sz="3200"/>
          </a:p>
          <a:p>
            <a:pPr lvl="1"/>
            <a:endParaRPr lang="en-US"/>
          </a:p>
        </p:txBody>
      </p:sp>
      <p:sp>
        <p:nvSpPr>
          <p:cNvPr id="4" name="Slide Number Placeholder 3">
            <a:extLst>
              <a:ext uri="{FF2B5EF4-FFF2-40B4-BE49-F238E27FC236}">
                <a16:creationId xmlns:a16="http://schemas.microsoft.com/office/drawing/2014/main" id="{E083AEAD-BD76-AE1F-0944-23F625DAC154}"/>
              </a:ext>
            </a:extLst>
          </p:cNvPr>
          <p:cNvSpPr>
            <a:spLocks noGrp="1"/>
          </p:cNvSpPr>
          <p:nvPr>
            <p:ph type="sldNum" sz="quarter" idx="4"/>
          </p:nvPr>
        </p:nvSpPr>
        <p:spPr>
          <a:xfrm>
            <a:off x="335273" y="6376244"/>
            <a:ext cx="863871" cy="293117"/>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446DE86-F6E0-43C3-BAE3-92147BB48443}" type="slidenum">
              <a:rPr kumimoji="0" lang="en-GB" sz="1200" b="1" i="0" u="none" strike="noStrike" kern="1200" cap="none" spc="0" normalizeH="0" baseline="0" noProof="0" smtClean="0">
                <a:ln>
                  <a:noFill/>
                </a:ln>
                <a:solidFill>
                  <a:prstClr val="white"/>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GB" sz="1200" b="1"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048DB7A8-8394-C854-8829-C228AE805C61}"/>
              </a:ext>
            </a:extLst>
          </p:cNvPr>
          <p:cNvSpPr>
            <a:spLocks noGrp="1"/>
          </p:cNvSpPr>
          <p:nvPr>
            <p:ph type="title"/>
          </p:nvPr>
        </p:nvSpPr>
        <p:spPr/>
        <p:txBody>
          <a:bodyPr>
            <a:normAutofit/>
          </a:bodyPr>
          <a:lstStyle/>
          <a:p>
            <a:r>
              <a:rPr lang="en-US" sz="4000"/>
              <a:t>Tips for Success</a:t>
            </a:r>
          </a:p>
        </p:txBody>
      </p:sp>
      <p:pic>
        <p:nvPicPr>
          <p:cNvPr id="3" name="Graphic 2" descr="Aspiration with solid fill">
            <a:extLst>
              <a:ext uri="{FF2B5EF4-FFF2-40B4-BE49-F238E27FC236}">
                <a16:creationId xmlns:a16="http://schemas.microsoft.com/office/drawing/2014/main" id="{82F4946E-0BA2-FF25-8278-670460520B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9763" y="1340768"/>
            <a:ext cx="4282609" cy="4282609"/>
          </a:xfrm>
          <a:prstGeom prst="rect">
            <a:avLst/>
          </a:prstGeom>
        </p:spPr>
      </p:pic>
    </p:spTree>
    <p:extLst>
      <p:ext uri="{BB962C8B-B14F-4D97-AF65-F5344CB8AC3E}">
        <p14:creationId xmlns:p14="http://schemas.microsoft.com/office/powerpoint/2010/main" val="2039299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927775-D737-EE66-73F5-A72E317C1662}"/>
              </a:ext>
            </a:extLst>
          </p:cNvPr>
          <p:cNvSpPr>
            <a:spLocks noGrp="1"/>
          </p:cNvSpPr>
          <p:nvPr>
            <p:ph type="sldNum" sz="quarter" idx="4"/>
          </p:nvPr>
        </p:nvSpPr>
        <p:spPr>
          <a:xfrm>
            <a:off x="335273" y="6376244"/>
            <a:ext cx="863871" cy="293117"/>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46DE86-F6E0-43C3-BAE3-92147BB48443}" type="slidenum">
              <a:rPr lang="en-GB" smtClean="0"/>
              <a:pPr/>
              <a:t>32</a:t>
            </a:fld>
            <a:endParaRPr lang="en-GB"/>
          </a:p>
        </p:txBody>
      </p:sp>
      <p:sp>
        <p:nvSpPr>
          <p:cNvPr id="5" name="Title 4">
            <a:extLst>
              <a:ext uri="{FF2B5EF4-FFF2-40B4-BE49-F238E27FC236}">
                <a16:creationId xmlns:a16="http://schemas.microsoft.com/office/drawing/2014/main" id="{E1AAA8A8-32C9-36B9-C4B4-ACF47C073019}"/>
              </a:ext>
            </a:extLst>
          </p:cNvPr>
          <p:cNvSpPr>
            <a:spLocks noGrp="1"/>
          </p:cNvSpPr>
          <p:nvPr>
            <p:ph type="title"/>
          </p:nvPr>
        </p:nvSpPr>
        <p:spPr/>
        <p:txBody>
          <a:bodyPr>
            <a:normAutofit/>
          </a:bodyPr>
          <a:lstStyle/>
          <a:p>
            <a:r>
              <a:rPr lang="en-US" sz="4000"/>
              <a:t>2026 Schedule: Key Dates and Milestones</a:t>
            </a:r>
          </a:p>
        </p:txBody>
      </p:sp>
      <p:graphicFrame>
        <p:nvGraphicFramePr>
          <p:cNvPr id="2" name="Content Placeholder 7">
            <a:extLst>
              <a:ext uri="{FF2B5EF4-FFF2-40B4-BE49-F238E27FC236}">
                <a16:creationId xmlns:a16="http://schemas.microsoft.com/office/drawing/2014/main" id="{E1B663C1-E0F8-8302-E2FE-140E415ECF06}"/>
              </a:ext>
            </a:extLst>
          </p:cNvPr>
          <p:cNvGraphicFramePr>
            <a:graphicFrameLocks/>
          </p:cNvGraphicFramePr>
          <p:nvPr>
            <p:extLst>
              <p:ext uri="{D42A27DB-BD31-4B8C-83A1-F6EECF244321}">
                <p14:modId xmlns:p14="http://schemas.microsoft.com/office/powerpoint/2010/main" val="2264633426"/>
              </p:ext>
            </p:extLst>
          </p:nvPr>
        </p:nvGraphicFramePr>
        <p:xfrm>
          <a:off x="623230" y="1017403"/>
          <a:ext cx="11042788" cy="4908546"/>
        </p:xfrm>
        <a:graphic>
          <a:graphicData uri="http://schemas.openxmlformats.org/drawingml/2006/table">
            <a:tbl>
              <a:tblPr firstRow="1" bandRow="1">
                <a:tableStyleId>{5C22544A-7EE6-4342-B048-85BDC9FD1C3A}</a:tableStyleId>
              </a:tblPr>
              <a:tblGrid>
                <a:gridCol w="784508">
                  <a:extLst>
                    <a:ext uri="{9D8B030D-6E8A-4147-A177-3AD203B41FA5}">
                      <a16:colId xmlns:a16="http://schemas.microsoft.com/office/drawing/2014/main" val="585461613"/>
                    </a:ext>
                  </a:extLst>
                </a:gridCol>
                <a:gridCol w="2414962">
                  <a:extLst>
                    <a:ext uri="{9D8B030D-6E8A-4147-A177-3AD203B41FA5}">
                      <a16:colId xmlns:a16="http://schemas.microsoft.com/office/drawing/2014/main" val="3742477740"/>
                    </a:ext>
                  </a:extLst>
                </a:gridCol>
                <a:gridCol w="5646083">
                  <a:extLst>
                    <a:ext uri="{9D8B030D-6E8A-4147-A177-3AD203B41FA5}">
                      <a16:colId xmlns:a16="http://schemas.microsoft.com/office/drawing/2014/main" val="2173370300"/>
                    </a:ext>
                  </a:extLst>
                </a:gridCol>
                <a:gridCol w="2197235">
                  <a:extLst>
                    <a:ext uri="{9D8B030D-6E8A-4147-A177-3AD203B41FA5}">
                      <a16:colId xmlns:a16="http://schemas.microsoft.com/office/drawing/2014/main" val="3439099787"/>
                    </a:ext>
                  </a:extLst>
                </a:gridCol>
              </a:tblGrid>
              <a:tr h="427986">
                <a:tc>
                  <a:txBody>
                    <a:bodyPr/>
                    <a:lstStyle/>
                    <a:p>
                      <a:pPr marL="0" algn="ctr" defTabSz="914126" rtl="0" eaLnBrk="1" latinLnBrk="0" hangingPunct="1"/>
                      <a:r>
                        <a:rPr lang="en-US" sz="1799" b="1" kern="1200">
                          <a:solidFill>
                            <a:schemeClr val="lt1"/>
                          </a:solidFill>
                          <a:latin typeface="+mn-lt"/>
                          <a:ea typeface="+mn-ea"/>
                          <a:cs typeface="+mn-cs"/>
                        </a:rPr>
                        <a:t>Status </a:t>
                      </a:r>
                    </a:p>
                  </a:txBody>
                  <a:tcPr>
                    <a:solidFill>
                      <a:srgbClr val="2F6377"/>
                    </a:solidFill>
                  </a:tcPr>
                </a:tc>
                <a:tc>
                  <a:txBody>
                    <a:bodyPr/>
                    <a:lstStyle/>
                    <a:p>
                      <a:pPr algn="ctr"/>
                      <a:r>
                        <a:rPr lang="en-US"/>
                        <a:t>Activity</a:t>
                      </a:r>
                      <a:endParaRPr lang="en-US" baseline="30000"/>
                    </a:p>
                  </a:txBody>
                  <a:tcPr>
                    <a:solidFill>
                      <a:srgbClr val="2F6377"/>
                    </a:solidFill>
                  </a:tcPr>
                </a:tc>
                <a:tc>
                  <a:txBody>
                    <a:bodyPr/>
                    <a:lstStyle/>
                    <a:p>
                      <a:pPr algn="ctr"/>
                      <a:r>
                        <a:rPr lang="en-US"/>
                        <a:t>Purpose</a:t>
                      </a:r>
                    </a:p>
                  </a:txBody>
                  <a:tcPr>
                    <a:solidFill>
                      <a:srgbClr val="2F6377"/>
                    </a:solidFill>
                  </a:tcPr>
                </a:tc>
                <a:tc>
                  <a:txBody>
                    <a:bodyPr/>
                    <a:lstStyle/>
                    <a:p>
                      <a:pPr algn="ctr"/>
                      <a:r>
                        <a:rPr lang="en-US"/>
                        <a:t>Dates</a:t>
                      </a:r>
                      <a:endParaRPr lang="en-US" baseline="30000"/>
                    </a:p>
                  </a:txBody>
                  <a:tcPr>
                    <a:solidFill>
                      <a:srgbClr val="2F6377"/>
                    </a:solidFill>
                  </a:tcPr>
                </a:tc>
                <a:extLst>
                  <a:ext uri="{0D108BD9-81ED-4DB2-BD59-A6C34878D82A}">
                    <a16:rowId xmlns:a16="http://schemas.microsoft.com/office/drawing/2014/main" val="1376327996"/>
                  </a:ext>
                </a:extLst>
              </a:tr>
              <a:tr h="0">
                <a:tc>
                  <a:txBody>
                    <a:bodyPr/>
                    <a:lstStyle/>
                    <a:p>
                      <a:pPr>
                        <a:spcBef>
                          <a:spcPts val="0"/>
                        </a:spcBef>
                        <a:spcAft>
                          <a:spcPts val="0"/>
                        </a:spcAft>
                      </a:pPr>
                      <a:endParaRPr lang="en-US" sz="1800" strike="noStrike">
                        <a:latin typeface="Arial Narrow" panose="020B0606020202030204" pitchFamily="34" charset="0"/>
                      </a:endParaRPr>
                    </a:p>
                    <a:p>
                      <a:pPr>
                        <a:spcBef>
                          <a:spcPts val="0"/>
                        </a:spcBef>
                        <a:spcAft>
                          <a:spcPts val="0"/>
                        </a:spcAft>
                      </a:pPr>
                      <a:endParaRPr lang="en-US" sz="1800" strike="noStrike">
                        <a:latin typeface="Arial Narrow" panose="020B0606020202030204" pitchFamily="34" charset="0"/>
                      </a:endParaRPr>
                    </a:p>
                  </a:txBody>
                  <a:tcPr anchor="ctr"/>
                </a:tc>
                <a:tc>
                  <a:txBody>
                    <a:bodyPr/>
                    <a:lstStyle/>
                    <a:p>
                      <a:pPr>
                        <a:spcBef>
                          <a:spcPts val="0"/>
                        </a:spcBef>
                        <a:spcAft>
                          <a:spcPts val="0"/>
                        </a:spcAft>
                      </a:pPr>
                      <a:r>
                        <a:rPr lang="en-US" sz="1800" strike="sngStrike">
                          <a:solidFill>
                            <a:schemeClr val="bg1">
                              <a:lumMod val="50000"/>
                            </a:schemeClr>
                          </a:solidFill>
                          <a:latin typeface="Arial Narrow" panose="020B0606020202030204" pitchFamily="34" charset="0"/>
                        </a:rPr>
                        <a:t>Sign Up Deadline</a:t>
                      </a:r>
                    </a:p>
                  </a:txBody>
                  <a:tcPr anchor="ctr"/>
                </a:tc>
                <a:tc>
                  <a:txBody>
                    <a:bodyPr/>
                    <a:lstStyle/>
                    <a:p>
                      <a:pPr>
                        <a:spcBef>
                          <a:spcPts val="0"/>
                        </a:spcBef>
                        <a:spcAft>
                          <a:spcPts val="0"/>
                        </a:spcAft>
                      </a:pPr>
                      <a:r>
                        <a:rPr lang="en-US" sz="1800" strike="sngStrike">
                          <a:solidFill>
                            <a:schemeClr val="bg1">
                              <a:lumMod val="50000"/>
                            </a:schemeClr>
                          </a:solidFill>
                          <a:latin typeface="Arial Narrow" panose="020B0606020202030204" pitchFamily="34" charset="0"/>
                        </a:rPr>
                        <a:t>Last day to register a team for the tournament</a:t>
                      </a:r>
                    </a:p>
                  </a:txBody>
                  <a:tcPr anchor="ctr"/>
                </a:tc>
                <a:tc>
                  <a:txBody>
                    <a:bodyPr/>
                    <a:lstStyle/>
                    <a:p>
                      <a:pPr>
                        <a:spcBef>
                          <a:spcPts val="0"/>
                        </a:spcBef>
                        <a:spcAft>
                          <a:spcPts val="0"/>
                        </a:spcAft>
                      </a:pPr>
                      <a:r>
                        <a:rPr lang="en-US" sz="1800" strike="sngStrike">
                          <a:solidFill>
                            <a:schemeClr val="bg1">
                              <a:lumMod val="50000"/>
                            </a:schemeClr>
                          </a:solidFill>
                          <a:latin typeface="Arial Narrow" panose="020B0606020202030204" pitchFamily="34" charset="0"/>
                        </a:rPr>
                        <a:t>February 2, 2026</a:t>
                      </a:r>
                    </a:p>
                  </a:txBody>
                  <a:tcPr anchor="ctr"/>
                </a:tc>
                <a:extLst>
                  <a:ext uri="{0D108BD9-81ED-4DB2-BD59-A6C34878D82A}">
                    <a16:rowId xmlns:a16="http://schemas.microsoft.com/office/drawing/2014/main" val="474945591"/>
                  </a:ext>
                </a:extLst>
              </a:tr>
              <a:tr h="0">
                <a:tc>
                  <a:txBody>
                    <a:bodyPr/>
                    <a:lstStyle/>
                    <a:p>
                      <a:pPr>
                        <a:spcBef>
                          <a:spcPts val="0"/>
                        </a:spcBef>
                        <a:spcAft>
                          <a:spcPts val="0"/>
                        </a:spcAft>
                      </a:pPr>
                      <a:endParaRPr lang="en-US" sz="1800" b="1">
                        <a:latin typeface="Arial Narrow" panose="020B0606020202030204" pitchFamily="34" charset="0"/>
                      </a:endParaRPr>
                    </a:p>
                    <a:p>
                      <a:pPr>
                        <a:spcBef>
                          <a:spcPts val="0"/>
                        </a:spcBef>
                        <a:spcAft>
                          <a:spcPts val="0"/>
                        </a:spcAft>
                      </a:pPr>
                      <a:endParaRPr lang="en-US" sz="1800" b="1">
                        <a:latin typeface="Arial Narrow" panose="020B0606020202030204" pitchFamily="34" charset="0"/>
                      </a:endParaRPr>
                    </a:p>
                  </a:txBody>
                  <a:tcPr anchor="ctr"/>
                </a:tc>
                <a:tc>
                  <a:txBody>
                    <a:bodyPr/>
                    <a:lstStyle/>
                    <a:p>
                      <a:pPr>
                        <a:spcBef>
                          <a:spcPts val="0"/>
                        </a:spcBef>
                        <a:spcAft>
                          <a:spcPts val="0"/>
                        </a:spcAft>
                      </a:pPr>
                      <a:r>
                        <a:rPr lang="en-US" sz="1800" b="0" strike="sngStrike">
                          <a:solidFill>
                            <a:schemeClr val="bg1">
                              <a:lumMod val="50000"/>
                            </a:schemeClr>
                          </a:solidFill>
                          <a:latin typeface="Arial Narrow" panose="020B0606020202030204" pitchFamily="34" charset="0"/>
                        </a:rPr>
                        <a:t>Tournament Kickoff</a:t>
                      </a:r>
                    </a:p>
                  </a:txBody>
                  <a:tcPr anchor="ctr"/>
                </a:tc>
                <a:tc>
                  <a:txBody>
                    <a:bodyPr/>
                    <a:lstStyle/>
                    <a:p>
                      <a:pPr>
                        <a:spcBef>
                          <a:spcPts val="0"/>
                        </a:spcBef>
                        <a:spcAft>
                          <a:spcPts val="0"/>
                        </a:spcAft>
                      </a:pPr>
                      <a:r>
                        <a:rPr lang="en-US" sz="1800" b="0" strike="sngStrike">
                          <a:solidFill>
                            <a:schemeClr val="bg1">
                              <a:lumMod val="50000"/>
                            </a:schemeClr>
                          </a:solidFill>
                          <a:latin typeface="Arial Narrow" panose="020B0606020202030204" pitchFamily="34" charset="0"/>
                        </a:rPr>
                        <a:t>Officially kick off the 2026 TTT and begin working on problem statements</a:t>
                      </a:r>
                    </a:p>
                  </a:txBody>
                  <a:tcPr anchor="ctr"/>
                </a:tc>
                <a:tc>
                  <a:txBody>
                    <a:bodyPr/>
                    <a:lstStyle/>
                    <a:p>
                      <a:pPr>
                        <a:spcBef>
                          <a:spcPts val="0"/>
                        </a:spcBef>
                        <a:spcAft>
                          <a:spcPts val="0"/>
                        </a:spcAft>
                      </a:pPr>
                      <a:r>
                        <a:rPr lang="en-US" sz="1800" b="0" strike="sngStrike">
                          <a:solidFill>
                            <a:schemeClr val="bg1">
                              <a:lumMod val="50000"/>
                            </a:schemeClr>
                          </a:solidFill>
                          <a:latin typeface="Arial Narrow" panose="020B0606020202030204" pitchFamily="34" charset="0"/>
                        </a:rPr>
                        <a:t>February 9, 5pm ET</a:t>
                      </a:r>
                    </a:p>
                  </a:txBody>
                  <a:tcPr anchor="ctr"/>
                </a:tc>
                <a:extLst>
                  <a:ext uri="{0D108BD9-81ED-4DB2-BD59-A6C34878D82A}">
                    <a16:rowId xmlns:a16="http://schemas.microsoft.com/office/drawing/2014/main" val="1360722909"/>
                  </a:ext>
                </a:extLst>
              </a:tr>
              <a:tr h="0">
                <a:tc>
                  <a:txBody>
                    <a:bodyPr/>
                    <a:lstStyle/>
                    <a:p>
                      <a:pPr>
                        <a:spcBef>
                          <a:spcPts val="0"/>
                        </a:spcBef>
                        <a:spcAft>
                          <a:spcPts val="0"/>
                        </a:spcAft>
                      </a:pPr>
                      <a:endParaRPr lang="en-US" sz="1800">
                        <a:latin typeface="Arial Narrow" panose="020B0606020202030204" pitchFamily="34" charset="0"/>
                      </a:endParaRPr>
                    </a:p>
                    <a:p>
                      <a:pPr>
                        <a:spcBef>
                          <a:spcPts val="0"/>
                        </a:spcBef>
                        <a:spcAft>
                          <a:spcPts val="0"/>
                        </a:spcAft>
                      </a:pPr>
                      <a:endParaRPr lang="en-US" sz="1800">
                        <a:latin typeface="Arial Narrow" panose="020B0606020202030204" pitchFamily="34" charset="0"/>
                      </a:endParaRPr>
                    </a:p>
                  </a:txBody>
                  <a:tcPr anchor="ctr"/>
                </a:tc>
                <a:tc>
                  <a:txBody>
                    <a:bodyPr/>
                    <a:lstStyle/>
                    <a:p>
                      <a:pPr>
                        <a:spcBef>
                          <a:spcPts val="0"/>
                        </a:spcBef>
                        <a:spcAft>
                          <a:spcPts val="0"/>
                        </a:spcAft>
                      </a:pPr>
                      <a:r>
                        <a:rPr lang="en-US" sz="1800" strike="sngStrike">
                          <a:solidFill>
                            <a:schemeClr val="tx1">
                              <a:lumMod val="50000"/>
                              <a:lumOff val="50000"/>
                            </a:schemeClr>
                          </a:solidFill>
                          <a:latin typeface="Arial Narrow" panose="020B0606020202030204" pitchFamily="34" charset="0"/>
                        </a:rPr>
                        <a:t>Training Module #1</a:t>
                      </a:r>
                    </a:p>
                  </a:txBody>
                  <a:tcPr anchor="ctr"/>
                </a:tc>
                <a:tc>
                  <a:txBody>
                    <a:bodyPr/>
                    <a:lstStyle/>
                    <a:p>
                      <a:pPr>
                        <a:spcBef>
                          <a:spcPts val="0"/>
                        </a:spcBef>
                        <a:spcAft>
                          <a:spcPts val="0"/>
                        </a:spcAft>
                      </a:pPr>
                      <a:r>
                        <a:rPr lang="en-US" sz="1800" strike="sngStrike">
                          <a:solidFill>
                            <a:schemeClr val="tx1">
                              <a:lumMod val="50000"/>
                              <a:lumOff val="50000"/>
                            </a:schemeClr>
                          </a:solidFill>
                          <a:latin typeface="Arial Narrow" panose="020B0606020202030204" pitchFamily="34" charset="0"/>
                        </a:rPr>
                        <a:t>Introduction to ITS and the Safe System Approach</a:t>
                      </a:r>
                    </a:p>
                  </a:txBody>
                  <a:tcPr anchor="ctr"/>
                </a:tc>
                <a:tc>
                  <a:txBody>
                    <a:bodyPr/>
                    <a:lstStyle/>
                    <a:p>
                      <a:pPr lvl="0">
                        <a:spcBef>
                          <a:spcPts val="0"/>
                        </a:spcBef>
                        <a:spcAft>
                          <a:spcPts val="0"/>
                        </a:spcAft>
                      </a:pPr>
                      <a:r>
                        <a:rPr lang="en-US" sz="1800" strike="sngStrike" kern="1200">
                          <a:solidFill>
                            <a:schemeClr val="tx1">
                              <a:lumMod val="50000"/>
                              <a:lumOff val="50000"/>
                            </a:schemeClr>
                          </a:solidFill>
                          <a:effectLst/>
                          <a:latin typeface="Arial Narrow" panose="020B0606020202030204" pitchFamily="34" charset="0"/>
                          <a:ea typeface="+mn-ea"/>
                          <a:cs typeface="+mn-cs"/>
                        </a:rPr>
                        <a:t>March 2, 5pm ET</a:t>
                      </a:r>
                    </a:p>
                  </a:txBody>
                  <a:tcPr anchor="ctr"/>
                </a:tc>
                <a:extLst>
                  <a:ext uri="{0D108BD9-81ED-4DB2-BD59-A6C34878D82A}">
                    <a16:rowId xmlns:a16="http://schemas.microsoft.com/office/drawing/2014/main" val="2807287547"/>
                  </a:ext>
                </a:extLst>
              </a:tr>
              <a:tr h="0">
                <a:tc>
                  <a:txBody>
                    <a:bodyPr/>
                    <a:lstStyle/>
                    <a:p>
                      <a:pPr>
                        <a:spcBef>
                          <a:spcPts val="0"/>
                        </a:spcBef>
                        <a:spcAft>
                          <a:spcPts val="0"/>
                        </a:spcAft>
                      </a:pPr>
                      <a:endParaRPr lang="en-US" sz="1800">
                        <a:latin typeface="Arial Narrow" panose="020B0606020202030204" pitchFamily="34" charset="0"/>
                      </a:endParaRPr>
                    </a:p>
                    <a:p>
                      <a:pPr>
                        <a:spcBef>
                          <a:spcPts val="0"/>
                        </a:spcBef>
                        <a:spcAft>
                          <a:spcPts val="0"/>
                        </a:spcAft>
                      </a:pPr>
                      <a:endParaRPr lang="en-US" sz="1800">
                        <a:latin typeface="Arial Narrow" panose="020B0606020202030204" pitchFamily="34" charset="0"/>
                      </a:endParaRPr>
                    </a:p>
                  </a:txBody>
                  <a:tcPr anchor="ct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800">
                          <a:latin typeface="Arial Narrow" panose="020B0606020202030204" pitchFamily="34" charset="0"/>
                        </a:rPr>
                        <a:t>Training Module #2</a:t>
                      </a:r>
                    </a:p>
                  </a:txBody>
                  <a:tcPr anchor="ct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800">
                          <a:solidFill>
                            <a:schemeClr val="tx1"/>
                          </a:solidFill>
                          <a:latin typeface="Arial Narrow" panose="020B0606020202030204" pitchFamily="34" charset="0"/>
                        </a:rPr>
                        <a:t>Systems Engineering, ConOps, and Developing Solutions</a:t>
                      </a:r>
                    </a:p>
                  </a:txBody>
                  <a:tcPr anchor="ct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Narrow" panose="020B0606020202030204" pitchFamily="34" charset="0"/>
                          <a:ea typeface="+mn-ea"/>
                          <a:cs typeface="+mn-cs"/>
                        </a:rPr>
                        <a:t>March 30, 5pm ET</a:t>
                      </a:r>
                    </a:p>
                  </a:txBody>
                  <a:tcPr anchor="ctr"/>
                </a:tc>
                <a:extLst>
                  <a:ext uri="{0D108BD9-81ED-4DB2-BD59-A6C34878D82A}">
                    <a16:rowId xmlns:a16="http://schemas.microsoft.com/office/drawing/2014/main" val="1282174502"/>
                  </a:ext>
                </a:extLst>
              </a:tr>
              <a:tr h="0">
                <a:tc>
                  <a:txBody>
                    <a:bodyPr/>
                    <a:lstStyle/>
                    <a:p>
                      <a:pPr>
                        <a:spcBef>
                          <a:spcPts val="0"/>
                        </a:spcBef>
                        <a:spcAft>
                          <a:spcPts val="0"/>
                        </a:spcAft>
                      </a:pPr>
                      <a:endParaRPr lang="en-US" sz="1800">
                        <a:latin typeface="Arial Narrow" panose="020B0606020202030204" pitchFamily="34" charset="0"/>
                      </a:endParaRPr>
                    </a:p>
                    <a:p>
                      <a:pPr>
                        <a:spcBef>
                          <a:spcPts val="0"/>
                        </a:spcBef>
                        <a:spcAft>
                          <a:spcPts val="0"/>
                        </a:spcAft>
                      </a:pPr>
                      <a:endParaRPr lang="en-US" sz="1800">
                        <a:latin typeface="Arial Narrow" panose="020B0606020202030204" pitchFamily="34" charset="0"/>
                      </a:endParaRPr>
                    </a:p>
                  </a:txBody>
                  <a:tcPr anchor="ct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800">
                          <a:solidFill>
                            <a:schemeClr val="tx1"/>
                          </a:solidFill>
                          <a:latin typeface="Arial Narrow" panose="020B0606020202030204" pitchFamily="34" charset="0"/>
                        </a:rPr>
                        <a:t>Training Module #3</a:t>
                      </a:r>
                    </a:p>
                  </a:txBody>
                  <a:tcPr anchor="ct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800">
                          <a:solidFill>
                            <a:schemeClr val="tx1"/>
                          </a:solidFill>
                          <a:latin typeface="Arial Narrow" panose="020B0606020202030204" pitchFamily="34" charset="0"/>
                        </a:rPr>
                        <a:t>Architecture and Other Considerations for Solution Document Development</a:t>
                      </a:r>
                    </a:p>
                  </a:txBody>
                  <a:tcPr anchor="ct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800" kern="1200">
                          <a:solidFill>
                            <a:schemeClr val="tx1"/>
                          </a:solidFill>
                          <a:effectLst/>
                          <a:latin typeface="Arial Narrow" panose="020B0606020202030204" pitchFamily="34" charset="0"/>
                          <a:ea typeface="+mn-ea"/>
                          <a:cs typeface="+mn-cs"/>
                        </a:rPr>
                        <a:t>April 27, 5pm ET</a:t>
                      </a:r>
                    </a:p>
                  </a:txBody>
                  <a:tcPr anchor="ctr"/>
                </a:tc>
                <a:extLst>
                  <a:ext uri="{0D108BD9-81ED-4DB2-BD59-A6C34878D82A}">
                    <a16:rowId xmlns:a16="http://schemas.microsoft.com/office/drawing/2014/main" val="1898300189"/>
                  </a:ext>
                </a:extLst>
              </a:tr>
              <a:tr h="0">
                <a:tc>
                  <a:txBody>
                    <a:bodyPr/>
                    <a:lstStyle/>
                    <a:p>
                      <a:pPr>
                        <a:spcBef>
                          <a:spcPts val="0"/>
                        </a:spcBef>
                        <a:spcAft>
                          <a:spcPts val="0"/>
                        </a:spcAft>
                      </a:pPr>
                      <a:endParaRPr lang="en-US" sz="1800" b="1">
                        <a:latin typeface="Arial Narrow" panose="020B0606020202030204" pitchFamily="34" charset="0"/>
                      </a:endParaRPr>
                    </a:p>
                    <a:p>
                      <a:pPr>
                        <a:spcBef>
                          <a:spcPts val="0"/>
                        </a:spcBef>
                        <a:spcAft>
                          <a:spcPts val="0"/>
                        </a:spcAft>
                      </a:pPr>
                      <a:endParaRPr lang="en-US" sz="1800" b="1">
                        <a:latin typeface="Arial Narrow" panose="020B0606020202030204" pitchFamily="34" charset="0"/>
                      </a:endParaRPr>
                    </a:p>
                  </a:txBody>
                  <a:tcPr anchor="ctr"/>
                </a:tc>
                <a:tc>
                  <a:txBody>
                    <a:bodyPr/>
                    <a:lstStyle/>
                    <a:p>
                      <a:pPr>
                        <a:spcBef>
                          <a:spcPts val="0"/>
                        </a:spcBef>
                        <a:spcAft>
                          <a:spcPts val="0"/>
                        </a:spcAft>
                      </a:pPr>
                      <a:r>
                        <a:rPr lang="en-US" sz="1800" b="1">
                          <a:solidFill>
                            <a:schemeClr val="tx1"/>
                          </a:solidFill>
                          <a:latin typeface="Arial Narrow" panose="020B0606020202030204" pitchFamily="34" charset="0"/>
                        </a:rPr>
                        <a:t>Solution Documents Due</a:t>
                      </a:r>
                    </a:p>
                  </a:txBody>
                  <a:tcPr anchor="ctr"/>
                </a:tc>
                <a:tc>
                  <a:txBody>
                    <a:bodyPr/>
                    <a:lstStyle/>
                    <a:p>
                      <a:pPr>
                        <a:spcBef>
                          <a:spcPts val="0"/>
                        </a:spcBef>
                        <a:spcAft>
                          <a:spcPts val="0"/>
                        </a:spcAft>
                      </a:pPr>
                      <a:r>
                        <a:rPr lang="en-US" sz="1800" b="1">
                          <a:solidFill>
                            <a:schemeClr val="tx1"/>
                          </a:solidFill>
                          <a:latin typeface="Arial Narrow" panose="020B0606020202030204" pitchFamily="34" charset="0"/>
                        </a:rPr>
                        <a:t>Final Deadline to submit Solution Documents</a:t>
                      </a:r>
                    </a:p>
                  </a:txBody>
                  <a:tcPr anchor="ctr"/>
                </a:tc>
                <a:tc>
                  <a:txBody>
                    <a:bodyPr/>
                    <a:lstStyle/>
                    <a:p>
                      <a:pPr>
                        <a:spcBef>
                          <a:spcPts val="0"/>
                        </a:spcBef>
                        <a:spcAft>
                          <a:spcPts val="0"/>
                        </a:spcAft>
                      </a:pPr>
                      <a:r>
                        <a:rPr lang="en-US" sz="1800" b="1">
                          <a:solidFill>
                            <a:schemeClr val="tx1"/>
                          </a:solidFill>
                          <a:latin typeface="Arial Narrow" panose="020B0606020202030204" pitchFamily="34" charset="0"/>
                        </a:rPr>
                        <a:t>May 18, 2026</a:t>
                      </a:r>
                    </a:p>
                  </a:txBody>
                  <a:tcPr anchor="ctr"/>
                </a:tc>
                <a:extLst>
                  <a:ext uri="{0D108BD9-81ED-4DB2-BD59-A6C34878D82A}">
                    <a16:rowId xmlns:a16="http://schemas.microsoft.com/office/drawing/2014/main" val="2323437121"/>
                  </a:ext>
                </a:extLst>
              </a:tr>
              <a:tr h="427986">
                <a:tc>
                  <a:txBody>
                    <a:bodyPr/>
                    <a:lstStyle/>
                    <a:p>
                      <a:pPr>
                        <a:spcBef>
                          <a:spcPts val="0"/>
                        </a:spcBef>
                        <a:spcAft>
                          <a:spcPts val="0"/>
                        </a:spcAft>
                      </a:pPr>
                      <a:endParaRPr lang="en-US" sz="1800" b="0">
                        <a:latin typeface="Arial Narrow" panose="020B0606020202030204" pitchFamily="34" charset="0"/>
                      </a:endParaRPr>
                    </a:p>
                    <a:p>
                      <a:pPr>
                        <a:spcBef>
                          <a:spcPts val="0"/>
                        </a:spcBef>
                        <a:spcAft>
                          <a:spcPts val="0"/>
                        </a:spcAft>
                      </a:pPr>
                      <a:endParaRPr lang="en-US" sz="1800" b="0">
                        <a:latin typeface="Arial Narrow" panose="020B0606020202030204" pitchFamily="34" charset="0"/>
                      </a:endParaRPr>
                    </a:p>
                  </a:txBody>
                  <a:tcPr anchor="ctr"/>
                </a:tc>
                <a:tc>
                  <a:txBody>
                    <a:bodyPr/>
                    <a:lstStyle/>
                    <a:p>
                      <a:pPr>
                        <a:spcBef>
                          <a:spcPts val="0"/>
                        </a:spcBef>
                        <a:spcAft>
                          <a:spcPts val="0"/>
                        </a:spcAft>
                      </a:pPr>
                      <a:r>
                        <a:rPr lang="en-US" sz="1800" b="0">
                          <a:latin typeface="Arial Narrow" panose="020B0606020202030204" pitchFamily="34" charset="0"/>
                        </a:rPr>
                        <a:t>Finalists Present at ITE</a:t>
                      </a:r>
                    </a:p>
                  </a:txBody>
                  <a:tcPr anchor="ctr"/>
                </a:tc>
                <a:tc>
                  <a:txBody>
                    <a:bodyPr/>
                    <a:lstStyle/>
                    <a:p>
                      <a:pPr>
                        <a:spcBef>
                          <a:spcPts val="0"/>
                        </a:spcBef>
                        <a:spcAft>
                          <a:spcPts val="0"/>
                        </a:spcAft>
                      </a:pPr>
                      <a:r>
                        <a:rPr lang="en-US" sz="1800" b="0">
                          <a:latin typeface="Arial Narrow" panose="020B0606020202030204" pitchFamily="34" charset="0"/>
                        </a:rPr>
                        <a:t>Travel will be coordinated</a:t>
                      </a:r>
                    </a:p>
                  </a:txBody>
                  <a:tcPr anchor="ctr"/>
                </a:tc>
                <a:tc>
                  <a:txBody>
                    <a:bodyPr/>
                    <a:lstStyle/>
                    <a:p>
                      <a:pPr>
                        <a:spcBef>
                          <a:spcPts val="0"/>
                        </a:spcBef>
                        <a:spcAft>
                          <a:spcPts val="0"/>
                        </a:spcAft>
                      </a:pPr>
                      <a:r>
                        <a:rPr lang="en-US" sz="1800" b="0">
                          <a:latin typeface="Arial Narrow" panose="020B0606020202030204" pitchFamily="34" charset="0"/>
                        </a:rPr>
                        <a:t>July 20, 2026</a:t>
                      </a:r>
                    </a:p>
                  </a:txBody>
                  <a:tcPr anchor="ctr"/>
                </a:tc>
                <a:extLst>
                  <a:ext uri="{0D108BD9-81ED-4DB2-BD59-A6C34878D82A}">
                    <a16:rowId xmlns:a16="http://schemas.microsoft.com/office/drawing/2014/main" val="1444403285"/>
                  </a:ext>
                </a:extLst>
              </a:tr>
            </a:tbl>
          </a:graphicData>
        </a:graphic>
      </p:graphicFrame>
      <p:pic>
        <p:nvPicPr>
          <p:cNvPr id="6" name="Graphic 5" descr="Checkbox Checked with solid fill">
            <a:extLst>
              <a:ext uri="{FF2B5EF4-FFF2-40B4-BE49-F238E27FC236}">
                <a16:creationId xmlns:a16="http://schemas.microsoft.com/office/drawing/2014/main" id="{128DB241-6F5E-58A1-AC0B-5F8E19BBBD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716" y="1436731"/>
            <a:ext cx="640080" cy="640080"/>
          </a:xfrm>
          <a:prstGeom prst="rect">
            <a:avLst/>
          </a:prstGeom>
        </p:spPr>
      </p:pic>
      <p:pic>
        <p:nvPicPr>
          <p:cNvPr id="10" name="Graphic 9" descr="Checkbox Checked with solid fill">
            <a:extLst>
              <a:ext uri="{FF2B5EF4-FFF2-40B4-BE49-F238E27FC236}">
                <a16:creationId xmlns:a16="http://schemas.microsoft.com/office/drawing/2014/main" id="{36F351A8-1EFA-07AE-2FB8-AD5298C06E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716" y="2735190"/>
            <a:ext cx="640080" cy="640080"/>
          </a:xfrm>
          <a:prstGeom prst="rect">
            <a:avLst/>
          </a:prstGeom>
        </p:spPr>
      </p:pic>
      <p:pic>
        <p:nvPicPr>
          <p:cNvPr id="11" name="Graphic 10" descr="Checkbox Checked with solid fill">
            <a:extLst>
              <a:ext uri="{FF2B5EF4-FFF2-40B4-BE49-F238E27FC236}">
                <a16:creationId xmlns:a16="http://schemas.microsoft.com/office/drawing/2014/main" id="{C42E4CD3-6BC9-64AD-6284-06552FAEC5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716" y="2074271"/>
            <a:ext cx="640080" cy="640080"/>
          </a:xfrm>
          <a:prstGeom prst="rect">
            <a:avLst/>
          </a:prstGeom>
        </p:spPr>
      </p:pic>
      <p:pic>
        <p:nvPicPr>
          <p:cNvPr id="3" name="Graphic 2" descr="Checkbox Checked with solid fill">
            <a:extLst>
              <a:ext uri="{FF2B5EF4-FFF2-40B4-BE49-F238E27FC236}">
                <a16:creationId xmlns:a16="http://schemas.microsoft.com/office/drawing/2014/main" id="{0175B8D2-39E7-8C18-4C20-E49F05B0D8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8716" y="3375270"/>
            <a:ext cx="640080" cy="640080"/>
          </a:xfrm>
          <a:prstGeom prst="rect">
            <a:avLst/>
          </a:prstGeom>
        </p:spPr>
      </p:pic>
    </p:spTree>
    <p:extLst>
      <p:ext uri="{BB962C8B-B14F-4D97-AF65-F5344CB8AC3E}">
        <p14:creationId xmlns:p14="http://schemas.microsoft.com/office/powerpoint/2010/main" val="2694535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377701-AC32-B2E1-C4A8-D33E7DCDB83A}"/>
              </a:ext>
            </a:extLst>
          </p:cNvPr>
          <p:cNvSpPr>
            <a:spLocks noGrp="1"/>
          </p:cNvSpPr>
          <p:nvPr>
            <p:ph idx="1"/>
          </p:nvPr>
        </p:nvSpPr>
        <p:spPr>
          <a:xfrm>
            <a:off x="505688" y="1340767"/>
            <a:ext cx="5782239" cy="4827803"/>
          </a:xfrm>
        </p:spPr>
        <p:txBody>
          <a:bodyPr>
            <a:normAutofit fontScale="85000" lnSpcReduction="10000"/>
          </a:bodyPr>
          <a:lstStyle/>
          <a:p>
            <a:r>
              <a:rPr lang="en-US" sz="2800"/>
              <a:t>If you haven’t already, connect with an industry professional who can serve as a mentor</a:t>
            </a:r>
          </a:p>
          <a:p>
            <a:r>
              <a:rPr lang="en-US" sz="2800"/>
              <a:t>Continue developing your problem statement</a:t>
            </a:r>
          </a:p>
          <a:p>
            <a:r>
              <a:rPr lang="en-US" sz="2800"/>
              <a:t>Begin drafting your ConOps sections (Problem, Solution, Operations) and iterate with mentors</a:t>
            </a:r>
          </a:p>
          <a:p>
            <a:r>
              <a:rPr lang="en-US" sz="2800"/>
              <a:t>Contact us if you need support</a:t>
            </a:r>
          </a:p>
          <a:p>
            <a:r>
              <a:rPr lang="en-US" sz="2800" b="1"/>
              <a:t>Next training is on </a:t>
            </a:r>
            <a:r>
              <a:rPr lang="en-US" sz="2800" b="1" u="sng"/>
              <a:t>April 27 at 5pm ET</a:t>
            </a:r>
          </a:p>
        </p:txBody>
      </p:sp>
      <p:sp>
        <p:nvSpPr>
          <p:cNvPr id="4" name="Slide Number Placeholder 3">
            <a:extLst>
              <a:ext uri="{FF2B5EF4-FFF2-40B4-BE49-F238E27FC236}">
                <a16:creationId xmlns:a16="http://schemas.microsoft.com/office/drawing/2014/main" id="{4A17FC3F-1E65-5A43-3DAA-275F7F6616EB}"/>
              </a:ext>
            </a:extLst>
          </p:cNvPr>
          <p:cNvSpPr>
            <a:spLocks noGrp="1"/>
          </p:cNvSpPr>
          <p:nvPr>
            <p:ph type="sldNum" sz="quarter" idx="4"/>
          </p:nvPr>
        </p:nvSpPr>
        <p:spPr>
          <a:xfrm>
            <a:off x="335273" y="6376244"/>
            <a:ext cx="863871" cy="293117"/>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46DE86-F6E0-43C3-BAE3-92147BB48443}" type="slidenum">
              <a:rPr lang="en-GB" smtClean="0"/>
              <a:pPr/>
              <a:t>33</a:t>
            </a:fld>
            <a:endParaRPr lang="en-GB"/>
          </a:p>
        </p:txBody>
      </p:sp>
      <p:sp>
        <p:nvSpPr>
          <p:cNvPr id="5" name="Title 4">
            <a:extLst>
              <a:ext uri="{FF2B5EF4-FFF2-40B4-BE49-F238E27FC236}">
                <a16:creationId xmlns:a16="http://schemas.microsoft.com/office/drawing/2014/main" id="{5C13AA1D-183A-CFD1-3851-0DA7D8C473E9}"/>
              </a:ext>
            </a:extLst>
          </p:cNvPr>
          <p:cNvSpPr>
            <a:spLocks noGrp="1"/>
          </p:cNvSpPr>
          <p:nvPr>
            <p:ph type="title"/>
          </p:nvPr>
        </p:nvSpPr>
        <p:spPr/>
        <p:txBody>
          <a:bodyPr>
            <a:normAutofit/>
          </a:bodyPr>
          <a:lstStyle/>
          <a:p>
            <a:r>
              <a:rPr lang="en-US" sz="4000"/>
              <a:t>Next Steps</a:t>
            </a:r>
          </a:p>
        </p:txBody>
      </p:sp>
      <p:pic>
        <p:nvPicPr>
          <p:cNvPr id="5122" name="Picture 2">
            <a:extLst>
              <a:ext uri="{FF2B5EF4-FFF2-40B4-BE49-F238E27FC236}">
                <a16:creationId xmlns:a16="http://schemas.microsoft.com/office/drawing/2014/main" id="{F8EF9E46-6841-DB17-A977-D987C9F87F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1218" y="1340768"/>
            <a:ext cx="5277666" cy="360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57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18B9557-9787-BB89-0D9B-D722D3D7418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A0B34D3-5738-DACE-9091-63E3470A7180}"/>
              </a:ext>
            </a:extLst>
          </p:cNvPr>
          <p:cNvSpPr>
            <a:spLocks noGrp="1"/>
          </p:cNvSpPr>
          <p:nvPr>
            <p:ph type="title"/>
          </p:nvPr>
        </p:nvSpPr>
        <p:spPr/>
        <p:txBody>
          <a:bodyPr>
            <a:normAutofit/>
          </a:bodyPr>
          <a:lstStyle/>
          <a:p>
            <a:r>
              <a:rPr lang="en-US" sz="4000"/>
              <a:t>Connect With Us</a:t>
            </a:r>
          </a:p>
        </p:txBody>
      </p:sp>
      <p:sp>
        <p:nvSpPr>
          <p:cNvPr id="4" name="Slide Number Placeholder 3">
            <a:extLst>
              <a:ext uri="{FF2B5EF4-FFF2-40B4-BE49-F238E27FC236}">
                <a16:creationId xmlns:a16="http://schemas.microsoft.com/office/drawing/2014/main" id="{1FD0B74B-BE6E-3233-3A6E-38006A562F67}"/>
              </a:ext>
            </a:extLst>
          </p:cNvPr>
          <p:cNvSpPr>
            <a:spLocks noGrp="1"/>
          </p:cNvSpPr>
          <p:nvPr>
            <p:ph type="sldNum" sz="quarter" idx="12"/>
          </p:nvPr>
        </p:nvSpPr>
        <p:spPr/>
        <p:txBody>
          <a:bodyPr/>
          <a:lstStyle/>
          <a:p>
            <a:pPr defTabSz="914126"/>
            <a:fld id="{9446DE86-F6E0-43C3-BAE3-92147BB48443}" type="slidenum">
              <a:rPr lang="en-GB">
                <a:solidFill>
                  <a:prstClr val="white"/>
                </a:solidFill>
                <a:latin typeface="Calibri"/>
              </a:rPr>
              <a:pPr defTabSz="914126"/>
              <a:t>34</a:t>
            </a:fld>
            <a:endParaRPr lang="en-GB">
              <a:solidFill>
                <a:prstClr val="white"/>
              </a:solidFill>
              <a:latin typeface="Calibri"/>
            </a:endParaRPr>
          </a:p>
        </p:txBody>
      </p:sp>
      <p:sp>
        <p:nvSpPr>
          <p:cNvPr id="12" name="Subtitle 2">
            <a:extLst>
              <a:ext uri="{FF2B5EF4-FFF2-40B4-BE49-F238E27FC236}">
                <a16:creationId xmlns:a16="http://schemas.microsoft.com/office/drawing/2014/main" id="{7C8E0498-37BC-3193-750E-A90AD4128E8D}"/>
              </a:ext>
            </a:extLst>
          </p:cNvPr>
          <p:cNvSpPr txBox="1">
            <a:spLocks/>
          </p:cNvSpPr>
          <p:nvPr/>
        </p:nvSpPr>
        <p:spPr>
          <a:xfrm>
            <a:off x="1130288" y="967120"/>
            <a:ext cx="9928247" cy="533420"/>
          </a:xfrm>
          <a:prstGeom prst="rect">
            <a:avLst/>
          </a:prstGeom>
        </p:spPr>
        <p:txBody>
          <a:bodyPr vert="horz" lIns="91440" tIns="45720" rIns="91440" bIns="45720" rtlCol="0">
            <a:normAutofit/>
          </a:bodyPr>
          <a:lstStyle>
            <a:lvl1pPr marL="228531" indent="-228531" algn="l" defTabSz="914126" rtl="0" eaLnBrk="1" latinLnBrk="0" hangingPunct="1">
              <a:lnSpc>
                <a:spcPts val="3239"/>
              </a:lnSpc>
              <a:spcBef>
                <a:spcPct val="20000"/>
              </a:spcBef>
              <a:spcAft>
                <a:spcPts val="1400"/>
              </a:spcAft>
              <a:buClr>
                <a:srgbClr val="2F6377"/>
              </a:buClr>
              <a:buSzPct val="65000"/>
              <a:buFont typeface="Wingdings" pitchFamily="2" charset="2"/>
              <a:buChar char="§"/>
              <a:tabLst/>
              <a:defRPr sz="3099" b="0" i="0" kern="1200">
                <a:solidFill>
                  <a:schemeClr val="tx1"/>
                </a:solidFill>
                <a:latin typeface="Arial Narrow" panose="020B0604020202020204" pitchFamily="34" charset="0"/>
                <a:ea typeface="+mn-ea"/>
                <a:cs typeface="Arial Narrow" panose="020B0604020202020204" pitchFamily="34" charset="0"/>
              </a:defRPr>
            </a:lvl1pPr>
            <a:lvl2pPr marL="576090" indent="-282490" algn="l" defTabSz="914126" rtl="0" eaLnBrk="1" latinLnBrk="0" hangingPunct="1">
              <a:spcBef>
                <a:spcPct val="20000"/>
              </a:spcBef>
              <a:buClr>
                <a:srgbClr val="669900"/>
              </a:buClr>
              <a:buSzPct val="89000"/>
              <a:buFont typeface="Arial" pitchFamily="34" charset="0"/>
              <a:buChar char="–"/>
              <a:tabLst>
                <a:tab pos="450715" algn="l"/>
              </a:tabLst>
              <a:defRPr sz="2699" b="0" i="0" kern="1200">
                <a:solidFill>
                  <a:schemeClr val="tx1"/>
                </a:solidFill>
                <a:latin typeface="Arial Narrow" panose="020B0604020202020204" pitchFamily="34" charset="0"/>
                <a:ea typeface="+mn-ea"/>
                <a:cs typeface="Arial Narrow" panose="020B0604020202020204" pitchFamily="34" charset="0"/>
              </a:defRPr>
            </a:lvl2pPr>
            <a:lvl3pPr marL="1037914" indent="-241228" algn="l" defTabSz="914126" rtl="0" eaLnBrk="1" latinLnBrk="0" hangingPunct="1">
              <a:spcBef>
                <a:spcPct val="20000"/>
              </a:spcBef>
              <a:buClr>
                <a:srgbClr val="C8D35D"/>
              </a:buClr>
              <a:buSzPct val="98000"/>
              <a:buFont typeface="Arial" pitchFamily="34" charset="0"/>
              <a:buChar char="•"/>
              <a:tabLst/>
              <a:defRPr sz="2399" b="0" i="0" kern="1200">
                <a:solidFill>
                  <a:schemeClr val="tx1"/>
                </a:solidFill>
                <a:latin typeface="Arial Narrow" panose="020B0604020202020204" pitchFamily="34" charset="0"/>
                <a:ea typeface="+mn-ea"/>
                <a:cs typeface="Arial Narrow" panose="020B0604020202020204" pitchFamily="34" charset="0"/>
              </a:defRPr>
            </a:lvl3pPr>
            <a:lvl4pPr marL="1599720" indent="-228531" algn="l" defTabSz="914126" rtl="0" eaLnBrk="1" latinLnBrk="0" hangingPunct="1">
              <a:spcBef>
                <a:spcPct val="20000"/>
              </a:spcBef>
              <a:buFont typeface="Arial" pitchFamily="34" charset="0"/>
              <a:buChar char="–"/>
              <a:defRPr sz="1999" b="0" i="0" kern="1200">
                <a:solidFill>
                  <a:schemeClr val="tx1"/>
                </a:solidFill>
                <a:latin typeface="Arial Narrow" panose="020B0604020202020204" pitchFamily="34" charset="0"/>
                <a:ea typeface="+mn-ea"/>
                <a:cs typeface="Arial Narrow" panose="020B0604020202020204" pitchFamily="34" charset="0"/>
              </a:defRPr>
            </a:lvl4pPr>
            <a:lvl5pPr marL="2056783" indent="-228531" algn="l" defTabSz="914126" rtl="0" eaLnBrk="1" latinLnBrk="0" hangingPunct="1">
              <a:spcBef>
                <a:spcPct val="20000"/>
              </a:spcBef>
              <a:buFont typeface="Arial" pitchFamily="34" charset="0"/>
              <a:buChar char="»"/>
              <a:defRPr sz="1999" b="0" i="0" kern="1200">
                <a:solidFill>
                  <a:schemeClr val="tx1"/>
                </a:solidFill>
                <a:latin typeface="Arial Narrow" panose="020B0604020202020204" pitchFamily="34" charset="0"/>
                <a:ea typeface="+mn-ea"/>
                <a:cs typeface="Arial Narrow"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lgn="ctr">
              <a:buNone/>
            </a:pPr>
            <a:r>
              <a:rPr lang="en-US">
                <a:hlinkClick r:id="rId2"/>
              </a:rPr>
              <a:t>https://transportationops.org/transportation-technology-tournament</a:t>
            </a:r>
            <a:endParaRPr lang="en-US"/>
          </a:p>
        </p:txBody>
      </p:sp>
      <p:grpSp>
        <p:nvGrpSpPr>
          <p:cNvPr id="14" name="Group 13">
            <a:extLst>
              <a:ext uri="{FF2B5EF4-FFF2-40B4-BE49-F238E27FC236}">
                <a16:creationId xmlns:a16="http://schemas.microsoft.com/office/drawing/2014/main" id="{9BEBED64-E9D8-FEA2-1E7B-635D754BB8D4}"/>
              </a:ext>
            </a:extLst>
          </p:cNvPr>
          <p:cNvGrpSpPr/>
          <p:nvPr/>
        </p:nvGrpSpPr>
        <p:grpSpPr>
          <a:xfrm>
            <a:off x="442773" y="1829304"/>
            <a:ext cx="13814739" cy="4320245"/>
            <a:chOff x="308425" y="1793036"/>
            <a:chExt cx="13814739" cy="4320245"/>
          </a:xfrm>
        </p:grpSpPr>
        <p:sp>
          <p:nvSpPr>
            <p:cNvPr id="8" name="TextBox 7">
              <a:extLst>
                <a:ext uri="{FF2B5EF4-FFF2-40B4-BE49-F238E27FC236}">
                  <a16:creationId xmlns:a16="http://schemas.microsoft.com/office/drawing/2014/main" id="{2061174C-C07E-F78F-2B5F-48F45119F6CB}"/>
                </a:ext>
              </a:extLst>
            </p:cNvPr>
            <p:cNvSpPr txBox="1"/>
            <p:nvPr/>
          </p:nvSpPr>
          <p:spPr>
            <a:xfrm>
              <a:off x="8432484" y="4039197"/>
              <a:ext cx="5690680" cy="18774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Hoamy Tran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Arial Narrow" panose="020B0606020202030204" pitchFamily="34" charset="0"/>
                  <a:ea typeface="Open Sans" panose="020B0606030504020204" pitchFamily="34" charset="0"/>
                  <a:cs typeface="Open Sans" panose="020B0606030504020204" pitchFamily="34" charset="0"/>
                </a:rPr>
                <a:t>USDOT Volpe Center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Arial Narrow" panose="020B0606020202030204" pitchFamily="34" charset="0"/>
                  <a:ea typeface="Open Sans" panose="020B0606030504020204" pitchFamily="34" charset="0"/>
                  <a:cs typeface="Open Sans" panose="020B0606030504020204" pitchFamily="34" charset="0"/>
                </a:rPr>
                <a:t>Community Planner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Arial Narrow" panose="020B0606020202030204" pitchFamily="34" charset="0"/>
                  <a:ea typeface="Open Sans" panose="020B0606030504020204" pitchFamily="34" charset="0"/>
                  <a:cs typeface="Open Sans" panose="020B0606030504020204" pitchFamily="34" charset="0"/>
                  <a:hlinkClick r:id="rId3"/>
                </a:rPr>
                <a:t>Hoamy.Tran@dot.gov</a:t>
              </a:r>
              <a:endParaRPr lang="en-US" sz="2400">
                <a:solidFill>
                  <a:prstClr val="black"/>
                </a:solidFill>
                <a:latin typeface="Arial Narrow" panose="020B060602020203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68F7AB2-BBD6-E277-93C0-0A9CB86CB987}"/>
                </a:ext>
              </a:extLst>
            </p:cNvPr>
            <p:cNvSpPr txBox="1"/>
            <p:nvPr/>
          </p:nvSpPr>
          <p:spPr>
            <a:xfrm>
              <a:off x="2130786" y="1793036"/>
              <a:ext cx="4921796" cy="18774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J.D. Schneeberger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rPr>
                <a:t>ITS Joint Program Office (JPO)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Arial Narrow" panose="020B0606020202030204" pitchFamily="34" charset="0"/>
                  <a:ea typeface="Open Sans" panose="020B0606030504020204" pitchFamily="34" charset="0"/>
                  <a:cs typeface="Open Sans" panose="020B0606030504020204" pitchFamily="34" charset="0"/>
                </a:rPr>
                <a:t>ITS PCB Program Manager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hlinkClick r:id="rId4"/>
                </a:rPr>
                <a:t>John.Schneeberger@dot.gov</a:t>
              </a: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rPr>
                <a:t> </a:t>
              </a:r>
            </a:p>
          </p:txBody>
        </p:sp>
        <p:sp>
          <p:nvSpPr>
            <p:cNvPr id="10" name="TextBox 9">
              <a:extLst>
                <a:ext uri="{FF2B5EF4-FFF2-40B4-BE49-F238E27FC236}">
                  <a16:creationId xmlns:a16="http://schemas.microsoft.com/office/drawing/2014/main" id="{EFA61DEC-D72E-F6A6-96A5-DEB51BCF5EE2}"/>
                </a:ext>
              </a:extLst>
            </p:cNvPr>
            <p:cNvSpPr txBox="1"/>
            <p:nvPr/>
          </p:nvSpPr>
          <p:spPr>
            <a:xfrm>
              <a:off x="8432484" y="1878559"/>
              <a:ext cx="4325690" cy="18774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Nick Ramfos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rPr>
                <a:t>NOCoE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Arial Narrow" panose="020B0606020202030204" pitchFamily="34" charset="0"/>
                  <a:ea typeface="Open Sans" panose="020B0606030504020204" pitchFamily="34" charset="0"/>
                  <a:cs typeface="Open Sans" panose="020B0606030504020204" pitchFamily="34" charset="0"/>
                </a:rPr>
                <a:t>Director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hlinkClick r:id="rId5"/>
                </a:rPr>
                <a:t>NRamfos@aashto.org</a:t>
              </a: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rPr>
                <a:t> </a:t>
              </a:r>
            </a:p>
          </p:txBody>
        </p:sp>
        <p:sp>
          <p:nvSpPr>
            <p:cNvPr id="11" name="TextBox 10">
              <a:extLst>
                <a:ext uri="{FF2B5EF4-FFF2-40B4-BE49-F238E27FC236}">
                  <a16:creationId xmlns:a16="http://schemas.microsoft.com/office/drawing/2014/main" id="{6E845F93-F8CA-196C-3EA7-1B0B94AAEAA7}"/>
                </a:ext>
              </a:extLst>
            </p:cNvPr>
            <p:cNvSpPr txBox="1"/>
            <p:nvPr/>
          </p:nvSpPr>
          <p:spPr>
            <a:xfrm>
              <a:off x="2130786" y="3866512"/>
              <a:ext cx="4400184"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F6377"/>
                  </a:solidFill>
                  <a:effectLst/>
                  <a:uLnTx/>
                  <a:uFillTx/>
                  <a:latin typeface="Arial Narrow" panose="020B0606020202030204" pitchFamily="34" charset="0"/>
                  <a:ea typeface="Open Sans" panose="020B0606030504020204" pitchFamily="34" charset="0"/>
                  <a:cs typeface="Open Sans" panose="020B0606030504020204" pitchFamily="34" charset="0"/>
                </a:rPr>
                <a:t>Adam Hopps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rPr>
                <a:t>NOCoE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Arial Narrow" panose="020B0606020202030204" pitchFamily="34" charset="0"/>
                  <a:ea typeface="Open Sans" panose="020B0606030504020204" pitchFamily="34" charset="0"/>
                  <a:cs typeface="Open Sans" panose="020B0606030504020204" pitchFamily="34" charset="0"/>
                </a:rPr>
                <a:t>Technical Services and Communications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hlinkClick r:id="rId6"/>
                </a:rPr>
                <a:t>AHopps@transportationops.org</a:t>
              </a: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Open Sans" panose="020B0606030504020204" pitchFamily="34" charset="0"/>
                  <a:cs typeface="Open Sans" panose="020B0606030504020204" pitchFamily="34" charset="0"/>
                </a:rPr>
                <a:t> </a:t>
              </a:r>
            </a:p>
          </p:txBody>
        </p:sp>
        <p:pic>
          <p:nvPicPr>
            <p:cNvPr id="5" name="Picture 2" descr="Adam Hopps">
              <a:extLst>
                <a:ext uri="{FF2B5EF4-FFF2-40B4-BE49-F238E27FC236}">
                  <a16:creationId xmlns:a16="http://schemas.microsoft.com/office/drawing/2014/main" id="{F41D5273-AEBE-00FF-9854-E1EF9BF92FD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3397" y="4004105"/>
              <a:ext cx="1614509" cy="1614509"/>
            </a:xfrm>
            <a:prstGeom prst="ellipse">
              <a:avLst/>
            </a:prstGeom>
            <a:blipFill dpi="0" rotWithShape="1">
              <a:blip r:embed="rId8" cstate="email">
                <a:extLst>
                  <a:ext uri="{28A0092B-C50C-407E-A947-70E740481C1C}">
                    <a14:useLocalDpi xmlns:a14="http://schemas.microsoft.com/office/drawing/2010/main"/>
                  </a:ext>
                </a:extLst>
              </a:blip>
              <a:srcRect/>
              <a:stretch>
                <a:fillRect/>
              </a:stretch>
            </a:blipFill>
            <a:ln w="76200">
              <a:solidFill>
                <a:srgbClr val="71AD46"/>
              </a:solidFill>
            </a:ln>
          </p:spPr>
        </p:pic>
        <p:pic>
          <p:nvPicPr>
            <p:cNvPr id="7" name="Picture 2">
              <a:extLst>
                <a:ext uri="{FF2B5EF4-FFF2-40B4-BE49-F238E27FC236}">
                  <a16:creationId xmlns:a16="http://schemas.microsoft.com/office/drawing/2014/main" id="{A7DD99B1-BA37-D4B5-F669-13527B128C0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308425" y="1894759"/>
              <a:ext cx="1649481" cy="1649481"/>
            </a:xfrm>
            <a:prstGeom prst="ellipse">
              <a:avLst/>
            </a:prstGeom>
            <a:blipFill dpi="0" rotWithShape="1">
              <a:blip r:embed="rId10" cstate="email">
                <a:extLst>
                  <a:ext uri="{28A0092B-C50C-407E-A947-70E740481C1C}">
                    <a14:useLocalDpi xmlns:a14="http://schemas.microsoft.com/office/drawing/2010/main"/>
                  </a:ext>
                </a:extLst>
              </a:blip>
              <a:srcRect/>
              <a:stretch>
                <a:fillRect/>
              </a:stretch>
            </a:blipFill>
            <a:ln w="76200">
              <a:solidFill>
                <a:srgbClr val="71AD46"/>
              </a:solidFill>
            </a:ln>
          </p:spPr>
        </p:pic>
        <p:pic>
          <p:nvPicPr>
            <p:cNvPr id="9" name="Picture 8">
              <a:extLst>
                <a:ext uri="{FF2B5EF4-FFF2-40B4-BE49-F238E27FC236}">
                  <a16:creationId xmlns:a16="http://schemas.microsoft.com/office/drawing/2014/main" id="{EFD41D1C-B6C3-D217-2613-BF69B84B8AF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p:blipFill>
          <p:spPr bwMode="auto">
            <a:xfrm>
              <a:off x="6530970" y="1916373"/>
              <a:ext cx="1649481" cy="1649481"/>
            </a:xfrm>
            <a:prstGeom prst="ellipse">
              <a:avLst/>
            </a:prstGeom>
            <a:blipFill dpi="0" rotWithShape="1">
              <a:blip r:embed="rId10" cstate="email">
                <a:extLst>
                  <a:ext uri="{28A0092B-C50C-407E-A947-70E740481C1C}">
                    <a14:useLocalDpi xmlns:a14="http://schemas.microsoft.com/office/drawing/2010/main"/>
                  </a:ext>
                </a:extLst>
              </a:blip>
              <a:srcRect/>
              <a:stretch>
                <a:fillRect/>
              </a:stretch>
            </a:blipFill>
            <a:ln w="76200">
              <a:solidFill>
                <a:srgbClr val="71AD46"/>
              </a:solidFill>
            </a:ln>
          </p:spPr>
        </p:pic>
        <p:pic>
          <p:nvPicPr>
            <p:cNvPr id="13" name="Picture 12">
              <a:extLst>
                <a:ext uri="{FF2B5EF4-FFF2-40B4-BE49-F238E27FC236}">
                  <a16:creationId xmlns:a16="http://schemas.microsoft.com/office/drawing/2014/main" id="{C3A7E3DD-930D-D0F6-C6B3-91E8C4CC28E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530970" y="4039197"/>
              <a:ext cx="1649481" cy="1649481"/>
            </a:xfrm>
            <a:prstGeom prst="ellipse">
              <a:avLst/>
            </a:prstGeom>
            <a:blipFill dpi="0" rotWithShape="1">
              <a:blip r:embed="rId10" cstate="email">
                <a:extLst>
                  <a:ext uri="{28A0092B-C50C-407E-A947-70E740481C1C}">
                    <a14:useLocalDpi xmlns:a14="http://schemas.microsoft.com/office/drawing/2010/main"/>
                  </a:ext>
                </a:extLst>
              </a:blip>
              <a:srcRect/>
              <a:stretch>
                <a:fillRect/>
              </a:stretch>
            </a:blipFill>
            <a:ln w="76200">
              <a:solidFill>
                <a:srgbClr val="71AD46"/>
              </a:solidFill>
            </a:ln>
          </p:spPr>
        </p:pic>
      </p:grpSp>
    </p:spTree>
    <p:extLst>
      <p:ext uri="{BB962C8B-B14F-4D97-AF65-F5344CB8AC3E}">
        <p14:creationId xmlns:p14="http://schemas.microsoft.com/office/powerpoint/2010/main" val="1798936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5E2F24-DE1C-A9C7-4BA8-BB921AFF9B2E}"/>
              </a:ext>
            </a:extLst>
          </p:cNvPr>
          <p:cNvSpPr>
            <a:spLocks noGrp="1"/>
          </p:cNvSpPr>
          <p:nvPr>
            <p:ph type="title"/>
          </p:nvPr>
        </p:nvSpPr>
        <p:spPr>
          <a:xfrm>
            <a:off x="914161" y="3637645"/>
            <a:ext cx="10360501" cy="1362075"/>
          </a:xfrm>
        </p:spPr>
        <p:txBody>
          <a:bodyPr>
            <a:normAutofit/>
          </a:bodyPr>
          <a:lstStyle/>
          <a:p>
            <a:pPr>
              <a:lnSpc>
                <a:spcPct val="100000"/>
              </a:lnSpc>
            </a:pPr>
            <a:r>
              <a:rPr lang="en-US" sz="4800" cap="none"/>
              <a:t>Questions?</a:t>
            </a:r>
          </a:p>
        </p:txBody>
      </p:sp>
      <p:sp>
        <p:nvSpPr>
          <p:cNvPr id="4" name="Slide Number Placeholder 3">
            <a:extLst>
              <a:ext uri="{FF2B5EF4-FFF2-40B4-BE49-F238E27FC236}">
                <a16:creationId xmlns:a16="http://schemas.microsoft.com/office/drawing/2014/main" id="{7BBB12CF-AF28-69B1-F310-0B06AC9BE47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446DE86-F6E0-43C3-BAE3-92147BB48443}" type="slidenum">
              <a:rPr kumimoji="0" lang="en-GB" sz="1200" b="1" i="0" u="none" strike="noStrike" kern="1200" cap="none" spc="0" normalizeH="0" baseline="0" noProof="0" smtClean="0">
                <a:ln>
                  <a:noFill/>
                </a:ln>
                <a:solidFill>
                  <a:prstClr val="white"/>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GB" sz="12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6803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9240F-9031-D477-316F-DD1546EB9993}"/>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D4435BB1-4B25-31A5-A337-47D246D1A580}"/>
              </a:ext>
            </a:extLst>
          </p:cNvPr>
          <p:cNvSpPr>
            <a:spLocks noGrp="1"/>
          </p:cNvSpPr>
          <p:nvPr>
            <p:ph type="title"/>
          </p:nvPr>
        </p:nvSpPr>
        <p:spPr>
          <a:xfrm>
            <a:off x="551241" y="0"/>
            <a:ext cx="11684976" cy="1280212"/>
          </a:xfrm>
        </p:spPr>
        <p:txBody>
          <a:bodyPr>
            <a:noAutofit/>
          </a:bodyPr>
          <a:lstStyle/>
          <a:p>
            <a:pPr>
              <a:lnSpc>
                <a:spcPct val="100000"/>
              </a:lnSpc>
            </a:pPr>
            <a:r>
              <a:rPr lang="en-US" sz="4000"/>
              <a:t>Team Information Requests</a:t>
            </a:r>
          </a:p>
        </p:txBody>
      </p:sp>
      <p:sp>
        <p:nvSpPr>
          <p:cNvPr id="14" name="Text Placeholder 13">
            <a:extLst>
              <a:ext uri="{FF2B5EF4-FFF2-40B4-BE49-F238E27FC236}">
                <a16:creationId xmlns:a16="http://schemas.microsoft.com/office/drawing/2014/main" id="{ECC7F46F-65FF-7422-4173-67FD7EFDF93B}"/>
              </a:ext>
            </a:extLst>
          </p:cNvPr>
          <p:cNvSpPr>
            <a:spLocks noGrp="1"/>
          </p:cNvSpPr>
          <p:nvPr>
            <p:ph type="body" sz="quarter" idx="3"/>
          </p:nvPr>
        </p:nvSpPr>
        <p:spPr>
          <a:xfrm>
            <a:off x="551241" y="1494884"/>
            <a:ext cx="7550022" cy="528350"/>
          </a:xfrm>
        </p:spPr>
        <p:txBody>
          <a:bodyPr>
            <a:normAutofit/>
          </a:bodyPr>
          <a:lstStyle/>
          <a:p>
            <a:r>
              <a:rPr lang="en-US" sz="3200"/>
              <a:t>Tournament Documents:</a:t>
            </a:r>
            <a:endParaRPr lang="en-US" sz="3200">
              <a:solidFill>
                <a:srgbClr val="71AD46"/>
              </a:solidFill>
            </a:endParaRPr>
          </a:p>
        </p:txBody>
      </p:sp>
      <p:sp>
        <p:nvSpPr>
          <p:cNvPr id="11" name="Content Placeholder 10">
            <a:extLst>
              <a:ext uri="{FF2B5EF4-FFF2-40B4-BE49-F238E27FC236}">
                <a16:creationId xmlns:a16="http://schemas.microsoft.com/office/drawing/2014/main" id="{AB13E4D4-1996-D767-1F53-27C0F68900FF}"/>
              </a:ext>
            </a:extLst>
          </p:cNvPr>
          <p:cNvSpPr>
            <a:spLocks noGrp="1"/>
          </p:cNvSpPr>
          <p:nvPr>
            <p:ph sz="quarter" idx="4"/>
          </p:nvPr>
        </p:nvSpPr>
        <p:spPr>
          <a:xfrm>
            <a:off x="551241" y="2237907"/>
            <a:ext cx="5387975" cy="4138337"/>
          </a:xfrm>
        </p:spPr>
        <p:txBody>
          <a:bodyPr>
            <a:normAutofit/>
          </a:bodyPr>
          <a:lstStyle/>
          <a:p>
            <a:pPr lvl="1"/>
            <a:r>
              <a:rPr lang="en-US" sz="2800"/>
              <a:t>Statement of team dynamics</a:t>
            </a:r>
          </a:p>
          <a:p>
            <a:pPr lvl="1"/>
            <a:r>
              <a:rPr lang="en-US" sz="2800"/>
              <a:t>Resumes</a:t>
            </a:r>
          </a:p>
          <a:p>
            <a:pPr lvl="1"/>
            <a:r>
              <a:rPr lang="en-US" sz="2800"/>
              <a:t>Headshots</a:t>
            </a:r>
          </a:p>
          <a:p>
            <a:pPr lvl="1"/>
            <a:r>
              <a:rPr lang="en-US" sz="2800"/>
              <a:t>Signed media release forms</a:t>
            </a:r>
          </a:p>
          <a:p>
            <a:pPr lvl="1"/>
            <a:r>
              <a:rPr lang="en-US" sz="2800"/>
              <a:t>An initial draft of your problem statement</a:t>
            </a:r>
          </a:p>
        </p:txBody>
      </p:sp>
      <p:sp>
        <p:nvSpPr>
          <p:cNvPr id="2" name="Slide Number Placeholder 6">
            <a:extLst>
              <a:ext uri="{FF2B5EF4-FFF2-40B4-BE49-F238E27FC236}">
                <a16:creationId xmlns:a16="http://schemas.microsoft.com/office/drawing/2014/main" id="{A4A72F36-1E32-E9C7-381C-FBA09C5D28E7}"/>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4</a:t>
            </a:fld>
            <a:endParaRPr lang="en-GB"/>
          </a:p>
        </p:txBody>
      </p:sp>
      <p:sp>
        <p:nvSpPr>
          <p:cNvPr id="8" name="Text Placeholder 13">
            <a:extLst>
              <a:ext uri="{FF2B5EF4-FFF2-40B4-BE49-F238E27FC236}">
                <a16:creationId xmlns:a16="http://schemas.microsoft.com/office/drawing/2014/main" id="{CF20B12F-CA87-DD7E-6DE2-803BFC700F64}"/>
              </a:ext>
            </a:extLst>
          </p:cNvPr>
          <p:cNvSpPr txBox="1">
            <a:spLocks/>
          </p:cNvSpPr>
          <p:nvPr/>
        </p:nvSpPr>
        <p:spPr>
          <a:xfrm>
            <a:off x="5939216" y="1910106"/>
            <a:ext cx="5772676" cy="3037788"/>
          </a:xfrm>
          <a:prstGeom prst="rect">
            <a:avLst/>
          </a:prstGeom>
        </p:spPr>
        <p:txBody>
          <a:bodyPr vert="horz" lIns="91440" tIns="45720" rIns="91440" bIns="45720" rtlCol="0" anchor="ctr">
            <a:normAutofit/>
          </a:bodyPr>
          <a:lstStyle>
            <a:lvl1pPr marL="0" indent="0" algn="l" defTabSz="914126" rtl="0" eaLnBrk="1" latinLnBrk="0" hangingPunct="1">
              <a:lnSpc>
                <a:spcPts val="3159"/>
              </a:lnSpc>
              <a:spcBef>
                <a:spcPct val="20000"/>
              </a:spcBef>
              <a:spcAft>
                <a:spcPts val="1400"/>
              </a:spcAft>
              <a:buClr>
                <a:srgbClr val="2F6377"/>
              </a:buClr>
              <a:buSzPct val="65000"/>
              <a:buFont typeface="Wingdings" pitchFamily="2" charset="2"/>
              <a:buNone/>
              <a:tabLst/>
              <a:defRPr sz="2399" b="1" i="0" kern="1200">
                <a:solidFill>
                  <a:schemeClr val="tx1"/>
                </a:solidFill>
                <a:latin typeface="Arial Narrow" panose="020B0604020202020204" pitchFamily="34" charset="0"/>
                <a:ea typeface="+mn-ea"/>
                <a:cs typeface="Arial Narrow" panose="020B0604020202020204" pitchFamily="34" charset="0"/>
              </a:defRPr>
            </a:lvl1pPr>
            <a:lvl2pPr marL="457063" indent="0" algn="l" defTabSz="914126" rtl="0" eaLnBrk="1" latinLnBrk="0" hangingPunct="1">
              <a:spcBef>
                <a:spcPct val="20000"/>
              </a:spcBef>
              <a:buClr>
                <a:srgbClr val="669900"/>
              </a:buClr>
              <a:buSzPct val="89000"/>
              <a:buFont typeface="Arial" pitchFamily="34" charset="0"/>
              <a:buNone/>
              <a:tabLst>
                <a:tab pos="450715" algn="l"/>
              </a:tabLst>
              <a:defRPr sz="1999" b="1" i="0" kern="1200">
                <a:solidFill>
                  <a:schemeClr val="tx1"/>
                </a:solidFill>
                <a:latin typeface="Arial Narrow" panose="020B0604020202020204" pitchFamily="34" charset="0"/>
                <a:ea typeface="+mn-ea"/>
                <a:cs typeface="Arial Narrow" panose="020B0604020202020204" pitchFamily="34" charset="0"/>
              </a:defRPr>
            </a:lvl2pPr>
            <a:lvl3pPr marL="914126" indent="0" algn="l" defTabSz="914126" rtl="0" eaLnBrk="1" latinLnBrk="0" hangingPunct="1">
              <a:spcBef>
                <a:spcPct val="20000"/>
              </a:spcBef>
              <a:buClr>
                <a:srgbClr val="C8D35D"/>
              </a:buClr>
              <a:buSzPct val="98000"/>
              <a:buFont typeface="Arial" pitchFamily="34" charset="0"/>
              <a:buNone/>
              <a:tabLst/>
              <a:defRPr sz="1799" b="1" i="0" kern="1200">
                <a:solidFill>
                  <a:schemeClr val="tx1"/>
                </a:solidFill>
                <a:latin typeface="Arial Narrow" panose="020B0604020202020204" pitchFamily="34" charset="0"/>
                <a:ea typeface="+mn-ea"/>
                <a:cs typeface="Arial Narrow" panose="020B0604020202020204" pitchFamily="34" charset="0"/>
              </a:defRPr>
            </a:lvl3pPr>
            <a:lvl4pPr marL="1371189" indent="0" algn="l" defTabSz="914126" rtl="0" eaLnBrk="1" latinLnBrk="0" hangingPunct="1">
              <a:spcBef>
                <a:spcPct val="20000"/>
              </a:spcBef>
              <a:buFont typeface="Arial" pitchFamily="34" charset="0"/>
              <a:buNone/>
              <a:defRPr sz="1600" b="1" i="0" kern="1200">
                <a:solidFill>
                  <a:schemeClr val="tx1"/>
                </a:solidFill>
                <a:latin typeface="Arial Narrow" panose="020B0604020202020204" pitchFamily="34" charset="0"/>
                <a:ea typeface="+mn-ea"/>
                <a:cs typeface="Arial Narrow" panose="020B0604020202020204" pitchFamily="34" charset="0"/>
              </a:defRPr>
            </a:lvl4pPr>
            <a:lvl5pPr marL="1828251" indent="0" algn="l" defTabSz="914126" rtl="0" eaLnBrk="1" latinLnBrk="0" hangingPunct="1">
              <a:spcBef>
                <a:spcPct val="20000"/>
              </a:spcBef>
              <a:buFont typeface="Arial" pitchFamily="34" charset="0"/>
              <a:buNone/>
              <a:defRPr sz="1600" b="1" i="0" kern="1200">
                <a:solidFill>
                  <a:schemeClr val="tx1"/>
                </a:solidFill>
                <a:latin typeface="Arial Narrow" panose="020B0604020202020204" pitchFamily="34" charset="0"/>
                <a:ea typeface="+mn-ea"/>
                <a:cs typeface="Arial Narrow" panose="020B0604020202020204" pitchFamily="34" charset="0"/>
              </a:defRPr>
            </a:lvl5pPr>
            <a:lvl6pPr marL="2285314" indent="0" algn="l" defTabSz="914126"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2377" indent="0" algn="l" defTabSz="914126" rtl="0" eaLnBrk="1" latinLnBrk="0" hangingPunct="1">
              <a:spcBef>
                <a:spcPct val="20000"/>
              </a:spcBef>
              <a:buFont typeface="Arial" pitchFamily="34" charset="0"/>
              <a:buNone/>
              <a:defRPr sz="1600" b="1" kern="1200">
                <a:solidFill>
                  <a:schemeClr val="tx1"/>
                </a:solidFill>
                <a:latin typeface="+mn-lt"/>
                <a:ea typeface="+mn-ea"/>
                <a:cs typeface="+mn-cs"/>
              </a:defRPr>
            </a:lvl7pPr>
            <a:lvl8pPr marL="3199440" indent="0" algn="l" defTabSz="914126"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6503" indent="0" algn="l" defTabSz="914126"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800"/>
              <a:t>If your team has not yet submitted these documents, please respond ASAP. </a:t>
            </a:r>
          </a:p>
          <a:p>
            <a:r>
              <a:rPr lang="en-US" sz="2800" b="0"/>
              <a:t>Contact Adam Hopps </a:t>
            </a:r>
            <a:r>
              <a:rPr lang="en-US" sz="2800" b="0">
                <a:solidFill>
                  <a:prstClr val="black"/>
                </a:solidFill>
                <a:latin typeface="Arial Narrow" panose="020B0606020202030204" pitchFamily="34" charset="0"/>
                <a:ea typeface="Open Sans" panose="020B0606030504020204" pitchFamily="34" charset="0"/>
                <a:cs typeface="Open Sans" panose="020B0606030504020204" pitchFamily="34" charset="0"/>
                <a:hlinkClick r:id="rId2"/>
              </a:rPr>
              <a:t>AHopps@transportationops.org</a:t>
            </a:r>
            <a:r>
              <a:rPr lang="en-US" sz="2800" b="0">
                <a:solidFill>
                  <a:prstClr val="black"/>
                </a:solidFill>
                <a:latin typeface="Arial Narrow" panose="020B060602020203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223826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5DBFA-930C-FAF2-193F-4EA801A2A9E8}"/>
              </a:ext>
            </a:extLst>
          </p:cNvPr>
          <p:cNvSpPr>
            <a:spLocks noGrp="1"/>
          </p:cNvSpPr>
          <p:nvPr>
            <p:ph type="ctrTitle"/>
          </p:nvPr>
        </p:nvSpPr>
        <p:spPr/>
        <p:txBody>
          <a:bodyPr>
            <a:normAutofit/>
          </a:bodyPr>
          <a:lstStyle/>
          <a:p>
            <a:pPr>
              <a:lnSpc>
                <a:spcPct val="81081"/>
              </a:lnSpc>
            </a:pPr>
            <a:r>
              <a:rPr lang="en-US" sz="4400"/>
              <a:t>Systems Engineering Process and the Concept of Operations (ConOps)</a:t>
            </a:r>
          </a:p>
        </p:txBody>
      </p:sp>
      <p:sp>
        <p:nvSpPr>
          <p:cNvPr id="4" name="Slide Number Placeholder 6">
            <a:extLst>
              <a:ext uri="{FF2B5EF4-FFF2-40B4-BE49-F238E27FC236}">
                <a16:creationId xmlns:a16="http://schemas.microsoft.com/office/drawing/2014/main" id="{1C863110-129F-75DA-FA2D-972787257F28}"/>
              </a:ext>
            </a:extLst>
          </p:cNvPr>
          <p:cNvSpPr>
            <a:spLocks noGrp="1"/>
          </p:cNvSpPr>
          <p:nvPr>
            <p:ph type="sldNum" sz="quarter" idx="12"/>
          </p:nvPr>
        </p:nvSpPr>
        <p:spPr>
          <a:xfrm>
            <a:off x="335273" y="6376244"/>
            <a:ext cx="863871" cy="293117"/>
          </a:xfrm>
        </p:spPr>
        <p:txBody>
          <a:bodyPr/>
          <a:lstStyle/>
          <a:p>
            <a:fld id="{9446DE86-F6E0-43C3-BAE3-92147BB48443}" type="slidenum">
              <a:rPr lang="en-GB" smtClean="0"/>
              <a:pPr/>
              <a:t>5</a:t>
            </a:fld>
            <a:endParaRPr lang="en-GB"/>
          </a:p>
        </p:txBody>
      </p:sp>
    </p:spTree>
    <p:extLst>
      <p:ext uri="{BB962C8B-B14F-4D97-AF65-F5344CB8AC3E}">
        <p14:creationId xmlns:p14="http://schemas.microsoft.com/office/powerpoint/2010/main" val="3521778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B3BAB0-0D5E-6CD6-E81D-F253282311A0}"/>
              </a:ext>
            </a:extLst>
          </p:cNvPr>
          <p:cNvSpPr>
            <a:spLocks noGrp="1"/>
          </p:cNvSpPr>
          <p:nvPr>
            <p:ph type="title"/>
          </p:nvPr>
        </p:nvSpPr>
        <p:spPr>
          <a:xfrm>
            <a:off x="526567" y="183554"/>
            <a:ext cx="11662258" cy="1340768"/>
          </a:xfrm>
        </p:spPr>
        <p:txBody>
          <a:bodyPr>
            <a:normAutofit/>
          </a:bodyPr>
          <a:lstStyle/>
          <a:p>
            <a:r>
              <a:rPr lang="en-US" sz="4000"/>
              <a:t>Learning Objectives</a:t>
            </a:r>
            <a:endParaRPr lang="en-US" sz="3600"/>
          </a:p>
        </p:txBody>
      </p:sp>
      <p:sp>
        <p:nvSpPr>
          <p:cNvPr id="10" name="Content Placeholder 9">
            <a:extLst>
              <a:ext uri="{FF2B5EF4-FFF2-40B4-BE49-F238E27FC236}">
                <a16:creationId xmlns:a16="http://schemas.microsoft.com/office/drawing/2014/main" id="{47ECC922-326A-01F2-0E1D-8E814BFD2F87}"/>
              </a:ext>
            </a:extLst>
          </p:cNvPr>
          <p:cNvSpPr>
            <a:spLocks noGrp="1"/>
          </p:cNvSpPr>
          <p:nvPr>
            <p:ph idx="1"/>
          </p:nvPr>
        </p:nvSpPr>
        <p:spPr>
          <a:xfrm>
            <a:off x="778199" y="1524322"/>
            <a:ext cx="8276787" cy="4324977"/>
          </a:xfrm>
        </p:spPr>
        <p:txBody>
          <a:bodyPr>
            <a:normAutofit fontScale="92500"/>
          </a:bodyPr>
          <a:lstStyle/>
          <a:p>
            <a:r>
              <a:rPr lang="en-US"/>
              <a:t>Learn the purpose and elements of the </a:t>
            </a:r>
            <a:r>
              <a:rPr lang="en-US" b="1"/>
              <a:t>systems engineering process</a:t>
            </a:r>
          </a:p>
          <a:p>
            <a:r>
              <a:rPr lang="en-US"/>
              <a:t>Understand the </a:t>
            </a:r>
            <a:r>
              <a:rPr lang="en-US" b="1"/>
              <a:t>“V” model approach </a:t>
            </a:r>
            <a:r>
              <a:rPr lang="en-US"/>
              <a:t>at a high level</a:t>
            </a:r>
          </a:p>
          <a:p>
            <a:r>
              <a:rPr lang="en-US"/>
              <a:t>Outline the key components of a </a:t>
            </a:r>
            <a:r>
              <a:rPr lang="en-US" b="1"/>
              <a:t>Concept of Operations </a:t>
            </a:r>
            <a:r>
              <a:rPr lang="en-US"/>
              <a:t>(ConOps) and the questions it aims to answer</a:t>
            </a:r>
          </a:p>
          <a:p>
            <a:r>
              <a:rPr lang="en-US" b="1"/>
              <a:t>Map your idea into a ConOps</a:t>
            </a:r>
            <a:r>
              <a:rPr lang="en-US"/>
              <a:t>-like structure (users, needs, operations)</a:t>
            </a:r>
          </a:p>
          <a:p>
            <a:endParaRPr lang="en-US"/>
          </a:p>
        </p:txBody>
      </p:sp>
      <p:sp>
        <p:nvSpPr>
          <p:cNvPr id="4" name="Slide Number Placeholder 3">
            <a:extLst>
              <a:ext uri="{FF2B5EF4-FFF2-40B4-BE49-F238E27FC236}">
                <a16:creationId xmlns:a16="http://schemas.microsoft.com/office/drawing/2014/main" id="{9DE26DED-1152-DAF6-EA7B-AE8F35812AC4}"/>
              </a:ext>
            </a:extLst>
          </p:cNvPr>
          <p:cNvSpPr>
            <a:spLocks noGrp="1"/>
          </p:cNvSpPr>
          <p:nvPr>
            <p:ph type="sldNum" sz="quarter" idx="12"/>
          </p:nvPr>
        </p:nvSpPr>
        <p:spPr/>
        <p:txBody>
          <a:bodyPr/>
          <a:lstStyle/>
          <a:p>
            <a:fld id="{9446DE86-F6E0-43C3-BAE3-92147BB48443}" type="slidenum">
              <a:rPr lang="en-GB" smtClean="0"/>
              <a:pPr/>
              <a:t>6</a:t>
            </a:fld>
            <a:endParaRPr lang="en-GB"/>
          </a:p>
        </p:txBody>
      </p:sp>
      <p:pic>
        <p:nvPicPr>
          <p:cNvPr id="14" name="Graphic 13" descr="List outline">
            <a:extLst>
              <a:ext uri="{FF2B5EF4-FFF2-40B4-BE49-F238E27FC236}">
                <a16:creationId xmlns:a16="http://schemas.microsoft.com/office/drawing/2014/main" id="{DC3173F2-A890-11F7-4289-96924DC4C4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54986" y="1890202"/>
            <a:ext cx="2792739" cy="2792739"/>
          </a:xfrm>
          <a:prstGeom prst="rect">
            <a:avLst/>
          </a:prstGeom>
        </p:spPr>
      </p:pic>
    </p:spTree>
    <p:extLst>
      <p:ext uri="{BB962C8B-B14F-4D97-AF65-F5344CB8AC3E}">
        <p14:creationId xmlns:p14="http://schemas.microsoft.com/office/powerpoint/2010/main" val="3294798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C2B0-FB2B-8BE6-A39B-54DE183595A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72DB44-EE3F-7A27-5190-2D6A72B20030}"/>
              </a:ext>
            </a:extLst>
          </p:cNvPr>
          <p:cNvSpPr>
            <a:spLocks noGrp="1"/>
          </p:cNvSpPr>
          <p:nvPr>
            <p:ph type="title"/>
          </p:nvPr>
        </p:nvSpPr>
        <p:spPr/>
        <p:txBody>
          <a:bodyPr>
            <a:normAutofit/>
          </a:bodyPr>
          <a:lstStyle/>
          <a:p>
            <a:r>
              <a:rPr lang="en-US" sz="4000"/>
              <a:t>Key Definitions in Systems Engineering</a:t>
            </a:r>
          </a:p>
        </p:txBody>
      </p:sp>
      <p:sp>
        <p:nvSpPr>
          <p:cNvPr id="30" name="Content Placeholder 29">
            <a:extLst>
              <a:ext uri="{FF2B5EF4-FFF2-40B4-BE49-F238E27FC236}">
                <a16:creationId xmlns:a16="http://schemas.microsoft.com/office/drawing/2014/main" id="{FA9620BC-C7B2-ADF1-083F-7E2DEFBD1B27}"/>
              </a:ext>
            </a:extLst>
          </p:cNvPr>
          <p:cNvSpPr>
            <a:spLocks noGrp="1"/>
          </p:cNvSpPr>
          <p:nvPr>
            <p:ph sz="half" idx="2"/>
          </p:nvPr>
        </p:nvSpPr>
        <p:spPr>
          <a:xfrm>
            <a:off x="551241" y="1768475"/>
            <a:ext cx="5385514" cy="3951288"/>
          </a:xfrm>
        </p:spPr>
        <p:txBody>
          <a:bodyPr/>
          <a:lstStyle/>
          <a:p>
            <a:r>
              <a:rPr lang="en-US"/>
              <a:t>A system is a combination of interacting elements organized to achieve one or more stated purposes.</a:t>
            </a:r>
          </a:p>
          <a:p>
            <a:pPr marL="0" indent="0">
              <a:buNone/>
            </a:pPr>
            <a:endParaRPr lang="en-US"/>
          </a:p>
        </p:txBody>
      </p:sp>
      <p:sp>
        <p:nvSpPr>
          <p:cNvPr id="31" name="Content Placeholder 30">
            <a:extLst>
              <a:ext uri="{FF2B5EF4-FFF2-40B4-BE49-F238E27FC236}">
                <a16:creationId xmlns:a16="http://schemas.microsoft.com/office/drawing/2014/main" id="{67B30A0B-2521-ACD5-8E9C-E08445AB59FE}"/>
              </a:ext>
            </a:extLst>
          </p:cNvPr>
          <p:cNvSpPr>
            <a:spLocks noGrp="1"/>
          </p:cNvSpPr>
          <p:nvPr>
            <p:ph sz="quarter" idx="4"/>
          </p:nvPr>
        </p:nvSpPr>
        <p:spPr>
          <a:xfrm>
            <a:off x="5825067" y="1768475"/>
            <a:ext cx="5909733" cy="3951288"/>
          </a:xfrm>
        </p:spPr>
        <p:txBody>
          <a:bodyPr/>
          <a:lstStyle/>
          <a:p>
            <a:r>
              <a:rPr lang="en-US" dirty="0"/>
              <a:t>Systems engineering is an integrative approach to enable the successful realization, use, and retirement of engineered systems, using systems principles and concepts, supported by scientific, technological, and management methods. </a:t>
            </a:r>
          </a:p>
        </p:txBody>
      </p:sp>
      <p:sp>
        <p:nvSpPr>
          <p:cNvPr id="3" name="Slide Number Placeholder 2">
            <a:extLst>
              <a:ext uri="{FF2B5EF4-FFF2-40B4-BE49-F238E27FC236}">
                <a16:creationId xmlns:a16="http://schemas.microsoft.com/office/drawing/2014/main" id="{8D9D2599-E3A5-63F0-0AF7-06148EFC3F57}"/>
              </a:ext>
            </a:extLst>
          </p:cNvPr>
          <p:cNvSpPr>
            <a:spLocks noGrp="1"/>
          </p:cNvSpPr>
          <p:nvPr>
            <p:ph type="sldNum" sz="quarter" idx="12"/>
          </p:nvPr>
        </p:nvSpPr>
        <p:spPr/>
        <p:txBody>
          <a:bodyPr/>
          <a:lstStyle/>
          <a:p>
            <a:fld id="{06AFD9A9-B0BB-4714-B457-F5E05677FEA0}" type="slidenum">
              <a:rPr lang="en-US" smtClean="0"/>
              <a:pPr/>
              <a:t>7</a:t>
            </a:fld>
            <a:endParaRPr lang="en-US"/>
          </a:p>
        </p:txBody>
      </p:sp>
      <p:pic>
        <p:nvPicPr>
          <p:cNvPr id="1026" name="Picture 2" descr="Dynamic message sign (DMS) with the message: “Wrong-way driver ahead, exit freeway.”&#10;">
            <a:extLst>
              <a:ext uri="{FF2B5EF4-FFF2-40B4-BE49-F238E27FC236}">
                <a16:creationId xmlns:a16="http://schemas.microsoft.com/office/drawing/2014/main" id="{F7A16738-0BA0-1A66-00E8-D8F0144067D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3072" y="3072105"/>
            <a:ext cx="4118368" cy="2734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1ECB5F-BD71-A915-74DB-7F25C6D28711}"/>
              </a:ext>
            </a:extLst>
          </p:cNvPr>
          <p:cNvSpPr txBox="1"/>
          <p:nvPr/>
        </p:nvSpPr>
        <p:spPr>
          <a:xfrm>
            <a:off x="1522427" y="5806701"/>
            <a:ext cx="3179658" cy="261610"/>
          </a:xfrm>
          <a:prstGeom prst="rect">
            <a:avLst/>
          </a:prstGeom>
          <a:solidFill>
            <a:schemeClr val="bg1"/>
          </a:solidFill>
        </p:spPr>
        <p:txBody>
          <a:bodyPr wrap="square" rtlCol="0" anchor="ctr">
            <a:spAutoFit/>
          </a:bodyPr>
          <a:lstStyle/>
          <a:p>
            <a:r>
              <a:rPr lang="en-US" sz="1100">
                <a:solidFill>
                  <a:schemeClr val="accent6">
                    <a:lumMod val="50000"/>
                  </a:schemeClr>
                </a:solidFill>
              </a:rPr>
              <a:t>Source: Arizona Department of Transportation</a:t>
            </a:r>
          </a:p>
        </p:txBody>
      </p:sp>
      <p:pic>
        <p:nvPicPr>
          <p:cNvPr id="35" name="Picture 34" descr="Process solving of complicated, difficult problem. People unravel chaos and line multiple knots of wire to simplify. &#10;">
            <a:extLst>
              <a:ext uri="{FF2B5EF4-FFF2-40B4-BE49-F238E27FC236}">
                <a16:creationId xmlns:a16="http://schemas.microsoft.com/office/drawing/2014/main" id="{AD25B235-B0A0-933F-7837-76F52FFED75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017385" y="3943681"/>
            <a:ext cx="3267299" cy="1863020"/>
          </a:xfrm>
          <a:prstGeom prst="rect">
            <a:avLst/>
          </a:prstGeom>
        </p:spPr>
      </p:pic>
      <p:sp>
        <p:nvSpPr>
          <p:cNvPr id="10" name="TextBox 9">
            <a:extLst>
              <a:ext uri="{FF2B5EF4-FFF2-40B4-BE49-F238E27FC236}">
                <a16:creationId xmlns:a16="http://schemas.microsoft.com/office/drawing/2014/main" id="{25633105-3838-DACD-BFCC-76F69C77A566}"/>
              </a:ext>
            </a:extLst>
          </p:cNvPr>
          <p:cNvSpPr txBox="1"/>
          <p:nvPr/>
        </p:nvSpPr>
        <p:spPr>
          <a:xfrm>
            <a:off x="7388662" y="5806701"/>
            <a:ext cx="2524744" cy="261610"/>
          </a:xfrm>
          <a:prstGeom prst="rect">
            <a:avLst/>
          </a:prstGeom>
          <a:solidFill>
            <a:schemeClr val="bg1"/>
          </a:solidFill>
        </p:spPr>
        <p:txBody>
          <a:bodyPr wrap="square" rtlCol="0" anchor="ctr">
            <a:spAutoFit/>
          </a:bodyPr>
          <a:lstStyle/>
          <a:p>
            <a:r>
              <a:rPr lang="en-US" sz="1100">
                <a:solidFill>
                  <a:schemeClr val="accent6">
                    <a:lumMod val="50000"/>
                  </a:schemeClr>
                </a:solidFill>
              </a:rPr>
              <a:t>Source: iStock.com/Iconic Prototype</a:t>
            </a:r>
          </a:p>
        </p:txBody>
      </p:sp>
      <p:sp>
        <p:nvSpPr>
          <p:cNvPr id="6" name="Text Placeholder 5">
            <a:extLst>
              <a:ext uri="{FF2B5EF4-FFF2-40B4-BE49-F238E27FC236}">
                <a16:creationId xmlns:a16="http://schemas.microsoft.com/office/drawing/2014/main" id="{CA4CC8A3-E763-3F06-96E8-3E2920439CEC}"/>
              </a:ext>
            </a:extLst>
          </p:cNvPr>
          <p:cNvSpPr>
            <a:spLocks noGrp="1"/>
          </p:cNvSpPr>
          <p:nvPr>
            <p:ph type="body" idx="1"/>
          </p:nvPr>
        </p:nvSpPr>
        <p:spPr>
          <a:xfrm>
            <a:off x="551241" y="1128713"/>
            <a:ext cx="5385514" cy="639762"/>
          </a:xfrm>
        </p:spPr>
        <p:txBody>
          <a:bodyPr>
            <a:normAutofit/>
          </a:bodyPr>
          <a:lstStyle/>
          <a:p>
            <a:r>
              <a:rPr lang="en-US" sz="2800"/>
              <a:t>System</a:t>
            </a:r>
          </a:p>
        </p:txBody>
      </p:sp>
      <p:sp>
        <p:nvSpPr>
          <p:cNvPr id="8" name="Text Placeholder 7">
            <a:extLst>
              <a:ext uri="{FF2B5EF4-FFF2-40B4-BE49-F238E27FC236}">
                <a16:creationId xmlns:a16="http://schemas.microsoft.com/office/drawing/2014/main" id="{CFE1217C-54DB-9506-E0DE-D331DEE607BD}"/>
              </a:ext>
            </a:extLst>
          </p:cNvPr>
          <p:cNvSpPr>
            <a:spLocks noGrp="1"/>
          </p:cNvSpPr>
          <p:nvPr>
            <p:ph type="body" sz="quarter" idx="3"/>
          </p:nvPr>
        </p:nvSpPr>
        <p:spPr>
          <a:xfrm>
            <a:off x="5825067" y="1128713"/>
            <a:ext cx="5696117" cy="639762"/>
          </a:xfrm>
        </p:spPr>
        <p:txBody>
          <a:bodyPr>
            <a:normAutofit/>
          </a:bodyPr>
          <a:lstStyle/>
          <a:p>
            <a:r>
              <a:rPr lang="en-US" sz="2800"/>
              <a:t>System Engineering</a:t>
            </a:r>
          </a:p>
        </p:txBody>
      </p:sp>
    </p:spTree>
    <p:custDataLst>
      <p:tags r:id="rId1"/>
    </p:custDataLst>
    <p:extLst>
      <p:ext uri="{BB962C8B-B14F-4D97-AF65-F5344CB8AC3E}">
        <p14:creationId xmlns:p14="http://schemas.microsoft.com/office/powerpoint/2010/main" val="338429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2626A-6350-3D0A-D8F4-5F027D203E8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0543DA-5C8F-69B3-3C82-9A6FC1562D4F}"/>
              </a:ext>
            </a:extLst>
          </p:cNvPr>
          <p:cNvSpPr>
            <a:spLocks noGrp="1"/>
          </p:cNvSpPr>
          <p:nvPr>
            <p:ph type="sldNum" sz="quarter" idx="12"/>
          </p:nvPr>
        </p:nvSpPr>
        <p:spPr>
          <a:noFill/>
        </p:spPr>
        <p:txBody>
          <a:bodyPr/>
          <a:lstStyle/>
          <a:p>
            <a:fld id="{06AFD9A9-B0BB-4714-B457-F5E05677FEA0}" type="slidenum">
              <a:rPr lang="en-US" smtClean="0">
                <a:solidFill>
                  <a:schemeClr val="tx1">
                    <a:lumMod val="50000"/>
                    <a:lumOff val="50000"/>
                  </a:schemeClr>
                </a:solidFill>
              </a:rPr>
              <a:pPr/>
              <a:t>8</a:t>
            </a:fld>
            <a:endParaRPr lang="en-US">
              <a:solidFill>
                <a:schemeClr val="tx1">
                  <a:lumMod val="50000"/>
                  <a:lumOff val="50000"/>
                </a:schemeClr>
              </a:solidFill>
            </a:endParaRPr>
          </a:p>
        </p:txBody>
      </p:sp>
      <p:sp>
        <p:nvSpPr>
          <p:cNvPr id="5" name="Title 4">
            <a:extLst>
              <a:ext uri="{FF2B5EF4-FFF2-40B4-BE49-F238E27FC236}">
                <a16:creationId xmlns:a16="http://schemas.microsoft.com/office/drawing/2014/main" id="{DE8E0A46-1DEE-366A-2D1A-AED991D0A57B}"/>
              </a:ext>
            </a:extLst>
          </p:cNvPr>
          <p:cNvSpPr>
            <a:spLocks noGrp="1"/>
          </p:cNvSpPr>
          <p:nvPr>
            <p:ph type="title" idx="4294967295"/>
          </p:nvPr>
        </p:nvSpPr>
        <p:spPr>
          <a:xfrm>
            <a:off x="335273" y="143187"/>
            <a:ext cx="9872663" cy="730250"/>
          </a:xfrm>
        </p:spPr>
        <p:txBody>
          <a:bodyPr>
            <a:normAutofit/>
          </a:bodyPr>
          <a:lstStyle/>
          <a:p>
            <a:r>
              <a:rPr lang="en-US" sz="4000"/>
              <a:t>Systems Engineering Considers</a:t>
            </a:r>
          </a:p>
        </p:txBody>
      </p:sp>
      <p:sp>
        <p:nvSpPr>
          <p:cNvPr id="4" name="Content Placeholder 3">
            <a:extLst>
              <a:ext uri="{FF2B5EF4-FFF2-40B4-BE49-F238E27FC236}">
                <a16:creationId xmlns:a16="http://schemas.microsoft.com/office/drawing/2014/main" id="{9D7DD9D0-C248-E0D3-FC16-D94D5C727BB5}"/>
              </a:ext>
            </a:extLst>
          </p:cNvPr>
          <p:cNvSpPr>
            <a:spLocks noGrp="1"/>
          </p:cNvSpPr>
          <p:nvPr>
            <p:ph idx="4294967295"/>
          </p:nvPr>
        </p:nvSpPr>
        <p:spPr>
          <a:xfrm>
            <a:off x="7605897" y="1110592"/>
            <a:ext cx="4570413" cy="4926013"/>
          </a:xfrm>
        </p:spPr>
        <p:txBody>
          <a:bodyPr/>
          <a:lstStyle/>
          <a:p>
            <a:pPr lvl="1"/>
            <a:r>
              <a:rPr lang="en-US" noProof="0"/>
              <a:t>Stakeholders and users</a:t>
            </a:r>
          </a:p>
          <a:p>
            <a:pPr lvl="1"/>
            <a:r>
              <a:rPr lang="en-US" noProof="0"/>
              <a:t>Factors internal and external to the system</a:t>
            </a:r>
          </a:p>
          <a:p>
            <a:pPr lvl="1"/>
            <a:r>
              <a:rPr lang="en-US" noProof="0"/>
              <a:t>Interactions with other systems and the environment</a:t>
            </a:r>
          </a:p>
          <a:p>
            <a:pPr lvl="1"/>
            <a:r>
              <a:rPr lang="en-US" noProof="0"/>
              <a:t>User needs from conception to retirement of a system</a:t>
            </a:r>
          </a:p>
          <a:p>
            <a:pPr lvl="1"/>
            <a:r>
              <a:rPr lang="en-US" noProof="0"/>
              <a:t>Multidisciplinary aspects</a:t>
            </a:r>
          </a:p>
          <a:p>
            <a:pPr lvl="1"/>
            <a:r>
              <a:rPr lang="en-US" noProof="0"/>
              <a:t>Competing needs and constraints</a:t>
            </a:r>
            <a:endParaRPr lang="en-US"/>
          </a:p>
        </p:txBody>
      </p:sp>
      <p:pic>
        <p:nvPicPr>
          <p:cNvPr id="6" name="Picture 2" descr="Traveler information system at an intersection.&#10;">
            <a:extLst>
              <a:ext uri="{FF2B5EF4-FFF2-40B4-BE49-F238E27FC236}">
                <a16:creationId xmlns:a16="http://schemas.microsoft.com/office/drawing/2014/main" id="{60C26883-94E3-A91D-0B41-965D99AEAFE8}"/>
              </a:ext>
            </a:extLst>
          </p:cNvPr>
          <p:cNvPicPr>
            <a:picLocks noGrp="1" noChangeAspect="1" noChangeArrowheads="1"/>
          </p:cNvPicPr>
          <p:nvPr>
            <p:ph type="pic" sz="quarter" idx="4294967295"/>
          </p:nvPr>
        </p:nvPicPr>
        <p:blipFill rotWithShape="1">
          <a:blip r:embed="rId4" cstate="email">
            <a:extLst>
              <a:ext uri="{28A0092B-C50C-407E-A947-70E740481C1C}">
                <a14:useLocalDpi xmlns:a14="http://schemas.microsoft.com/office/drawing/2010/main"/>
              </a:ext>
            </a:extLst>
          </a:blip>
          <a:srcRect/>
          <a:stretch/>
        </p:blipFill>
        <p:spPr bwMode="auto">
          <a:xfrm>
            <a:off x="335273" y="927393"/>
            <a:ext cx="7221537" cy="5484813"/>
          </a:xfr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ED69D2A0-FAEE-09EA-9C1F-44C019B5CCB4}"/>
              </a:ext>
              <a:ext uri="{C183D7F6-B498-43B3-948B-1728B52AA6E4}">
                <adec:decorative xmlns:adec="http://schemas.microsoft.com/office/drawing/2017/decorative" val="1"/>
              </a:ext>
            </a:extLst>
          </p:cNvPr>
          <p:cNvGrpSpPr/>
          <p:nvPr/>
        </p:nvGrpSpPr>
        <p:grpSpPr>
          <a:xfrm>
            <a:off x="286186" y="1110592"/>
            <a:ext cx="6511081" cy="4423294"/>
            <a:chOff x="4867527" y="1371600"/>
            <a:chExt cx="6512777" cy="4424446"/>
          </a:xfrm>
        </p:grpSpPr>
        <p:sp>
          <p:nvSpPr>
            <p:cNvPr id="16" name="Rectangle: Rounded Corners 15">
              <a:extLst>
                <a:ext uri="{FF2B5EF4-FFF2-40B4-BE49-F238E27FC236}">
                  <a16:creationId xmlns:a16="http://schemas.microsoft.com/office/drawing/2014/main" id="{D2B47C25-6E0F-54CA-3877-62B17AA3ABB4}"/>
                </a:ext>
              </a:extLst>
            </p:cNvPr>
            <p:cNvSpPr/>
            <p:nvPr/>
          </p:nvSpPr>
          <p:spPr>
            <a:xfrm>
              <a:off x="9144000" y="2050069"/>
              <a:ext cx="2236304" cy="387627"/>
            </a:xfrm>
            <a:prstGeom prst="roundRect">
              <a:avLst/>
            </a:prstGeom>
            <a:solidFill>
              <a:schemeClr val="accent1">
                <a:lumMod val="20000"/>
                <a:lumOff val="80000"/>
              </a:schemeClr>
            </a:solidFill>
            <a:ln w="28575">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latin typeface="+mj-lt"/>
                </a:rPr>
                <a:t>Roadside Unit (RSU)</a:t>
              </a:r>
            </a:p>
          </p:txBody>
        </p:sp>
        <p:sp>
          <p:nvSpPr>
            <p:cNvPr id="17" name="Rectangle: Rounded Corners 16">
              <a:extLst>
                <a:ext uri="{FF2B5EF4-FFF2-40B4-BE49-F238E27FC236}">
                  <a16:creationId xmlns:a16="http://schemas.microsoft.com/office/drawing/2014/main" id="{3C6685BF-4A07-C50C-561B-94CA771D736E}"/>
                </a:ext>
              </a:extLst>
            </p:cNvPr>
            <p:cNvSpPr/>
            <p:nvPr/>
          </p:nvSpPr>
          <p:spPr>
            <a:xfrm>
              <a:off x="5852160" y="1371600"/>
              <a:ext cx="3153579" cy="387627"/>
            </a:xfrm>
            <a:prstGeom prst="roundRect">
              <a:avLst/>
            </a:prstGeom>
            <a:solidFill>
              <a:schemeClr val="accent1">
                <a:lumMod val="20000"/>
                <a:lumOff val="80000"/>
              </a:schemeClr>
            </a:solidFill>
            <a:ln w="28575">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latin typeface="+mj-lt"/>
                </a:rPr>
                <a:t>Dynamic Message Sign (DMS)</a:t>
              </a:r>
            </a:p>
          </p:txBody>
        </p:sp>
        <p:sp>
          <p:nvSpPr>
            <p:cNvPr id="18" name="Rectangle: Rounded Corners 17">
              <a:extLst>
                <a:ext uri="{FF2B5EF4-FFF2-40B4-BE49-F238E27FC236}">
                  <a16:creationId xmlns:a16="http://schemas.microsoft.com/office/drawing/2014/main" id="{4DCE5BEF-B71E-34F0-2B5F-8136AE5322F0}"/>
                </a:ext>
              </a:extLst>
            </p:cNvPr>
            <p:cNvSpPr/>
            <p:nvPr/>
          </p:nvSpPr>
          <p:spPr>
            <a:xfrm>
              <a:off x="4916978" y="3180651"/>
              <a:ext cx="734698" cy="387627"/>
            </a:xfrm>
            <a:prstGeom prst="roundRect">
              <a:avLst/>
            </a:prstGeom>
            <a:solidFill>
              <a:schemeClr val="accent1">
                <a:lumMod val="20000"/>
                <a:lumOff val="80000"/>
              </a:schemeClr>
            </a:solidFill>
            <a:ln w="28575">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latin typeface="+mj-lt"/>
                </a:rPr>
                <a:t>Fiber</a:t>
              </a:r>
            </a:p>
          </p:txBody>
        </p:sp>
        <p:sp>
          <p:nvSpPr>
            <p:cNvPr id="19" name="Rectangle: Rounded Corners 18">
              <a:extLst>
                <a:ext uri="{FF2B5EF4-FFF2-40B4-BE49-F238E27FC236}">
                  <a16:creationId xmlns:a16="http://schemas.microsoft.com/office/drawing/2014/main" id="{6A35F119-38AC-F02B-5A2C-8DB8AAEA86F2}"/>
                </a:ext>
              </a:extLst>
            </p:cNvPr>
            <p:cNvSpPr/>
            <p:nvPr/>
          </p:nvSpPr>
          <p:spPr>
            <a:xfrm>
              <a:off x="4867527" y="4773153"/>
              <a:ext cx="2879668" cy="606236"/>
            </a:xfrm>
            <a:prstGeom prst="roundRect">
              <a:avLst/>
            </a:prstGeom>
            <a:solidFill>
              <a:schemeClr val="accent1">
                <a:lumMod val="20000"/>
                <a:lumOff val="80000"/>
              </a:schemeClr>
            </a:solidFill>
            <a:ln w="28575">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latin typeface="+mj-lt"/>
                </a:rPr>
                <a:t>Transportation Management Center (TMC)</a:t>
              </a:r>
            </a:p>
          </p:txBody>
        </p:sp>
        <p:sp>
          <p:nvSpPr>
            <p:cNvPr id="20" name="Rectangle: Rounded Corners 19">
              <a:extLst>
                <a:ext uri="{FF2B5EF4-FFF2-40B4-BE49-F238E27FC236}">
                  <a16:creationId xmlns:a16="http://schemas.microsoft.com/office/drawing/2014/main" id="{0CC8E2FA-CF06-7A10-C26F-A5C9DEE4D6BD}"/>
                </a:ext>
              </a:extLst>
            </p:cNvPr>
            <p:cNvSpPr/>
            <p:nvPr/>
          </p:nvSpPr>
          <p:spPr>
            <a:xfrm>
              <a:off x="8565117" y="5408419"/>
              <a:ext cx="2511359" cy="387627"/>
            </a:xfrm>
            <a:prstGeom prst="roundRect">
              <a:avLst/>
            </a:prstGeom>
            <a:solidFill>
              <a:schemeClr val="accent1">
                <a:lumMod val="20000"/>
                <a:lumOff val="80000"/>
              </a:schemeClr>
            </a:solidFill>
            <a:ln w="28575">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latin typeface="+mj-lt"/>
                </a:rPr>
                <a:t>Connected Vehicle (CV)</a:t>
              </a:r>
            </a:p>
          </p:txBody>
        </p:sp>
      </p:grpSp>
      <p:sp>
        <p:nvSpPr>
          <p:cNvPr id="2" name="TextBox 1">
            <a:extLst>
              <a:ext uri="{FF2B5EF4-FFF2-40B4-BE49-F238E27FC236}">
                <a16:creationId xmlns:a16="http://schemas.microsoft.com/office/drawing/2014/main" id="{16801342-6EDB-4B63-E1E6-A072C78912D7}"/>
              </a:ext>
            </a:extLst>
          </p:cNvPr>
          <p:cNvSpPr txBox="1"/>
          <p:nvPr/>
        </p:nvSpPr>
        <p:spPr>
          <a:xfrm>
            <a:off x="6203062" y="6036605"/>
            <a:ext cx="1188410" cy="276927"/>
          </a:xfrm>
          <a:prstGeom prst="rect">
            <a:avLst/>
          </a:prstGeom>
          <a:solidFill>
            <a:schemeClr val="bg1">
              <a:alpha val="80000"/>
            </a:schemeClr>
          </a:solidFill>
        </p:spPr>
        <p:txBody>
          <a:bodyPr wrap="square" rtlCol="0">
            <a:spAutoFit/>
          </a:bodyPr>
          <a:lstStyle/>
          <a:p>
            <a:r>
              <a:rPr lang="en-US" sz="1200">
                <a:solidFill>
                  <a:schemeClr val="accent6">
                    <a:lumMod val="50000"/>
                  </a:schemeClr>
                </a:solidFill>
              </a:rPr>
              <a:t>Source: USDOT</a:t>
            </a:r>
          </a:p>
        </p:txBody>
      </p:sp>
    </p:spTree>
    <p:custDataLst>
      <p:tags r:id="rId1"/>
    </p:custDataLst>
    <p:extLst>
      <p:ext uri="{BB962C8B-B14F-4D97-AF65-F5344CB8AC3E}">
        <p14:creationId xmlns:p14="http://schemas.microsoft.com/office/powerpoint/2010/main" val="399497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E597D-DA26-E1C8-7CC5-3EECC0837E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4B8502-4C7C-C466-BC22-925E7DDE06D5}"/>
              </a:ext>
            </a:extLst>
          </p:cNvPr>
          <p:cNvSpPr>
            <a:spLocks noGrp="1"/>
          </p:cNvSpPr>
          <p:nvPr>
            <p:ph type="title"/>
          </p:nvPr>
        </p:nvSpPr>
        <p:spPr>
          <a:xfrm>
            <a:off x="335273" y="103788"/>
            <a:ext cx="11684976" cy="1280212"/>
          </a:xfrm>
        </p:spPr>
        <p:txBody>
          <a:bodyPr>
            <a:normAutofit/>
          </a:bodyPr>
          <a:lstStyle/>
          <a:p>
            <a:r>
              <a:rPr lang="en-US" sz="3600"/>
              <a:t>What are the Principles and Benefits of Systems Engineering?</a:t>
            </a:r>
          </a:p>
        </p:txBody>
      </p:sp>
      <p:sp>
        <p:nvSpPr>
          <p:cNvPr id="7" name="Text Placeholder 6">
            <a:extLst>
              <a:ext uri="{FF2B5EF4-FFF2-40B4-BE49-F238E27FC236}">
                <a16:creationId xmlns:a16="http://schemas.microsoft.com/office/drawing/2014/main" id="{225E9E3B-37B3-81D6-3724-7208F51E72AE}"/>
              </a:ext>
            </a:extLst>
          </p:cNvPr>
          <p:cNvSpPr>
            <a:spLocks noGrp="1"/>
          </p:cNvSpPr>
          <p:nvPr>
            <p:ph type="body" idx="1"/>
          </p:nvPr>
        </p:nvSpPr>
        <p:spPr>
          <a:xfrm>
            <a:off x="512099" y="1338367"/>
            <a:ext cx="5385514" cy="639762"/>
          </a:xfrm>
        </p:spPr>
        <p:txBody>
          <a:bodyPr>
            <a:normAutofit/>
          </a:bodyPr>
          <a:lstStyle/>
          <a:p>
            <a:r>
              <a:rPr lang="en-US" sz="3200"/>
              <a:t>Principles</a:t>
            </a:r>
          </a:p>
        </p:txBody>
      </p:sp>
      <p:sp>
        <p:nvSpPr>
          <p:cNvPr id="33" name="Content Placeholder 32">
            <a:extLst>
              <a:ext uri="{FF2B5EF4-FFF2-40B4-BE49-F238E27FC236}">
                <a16:creationId xmlns:a16="http://schemas.microsoft.com/office/drawing/2014/main" id="{21FC80B6-9530-F3DC-5822-3A13DE808830}"/>
              </a:ext>
            </a:extLst>
          </p:cNvPr>
          <p:cNvSpPr>
            <a:spLocks noGrp="1"/>
          </p:cNvSpPr>
          <p:nvPr>
            <p:ph sz="half" idx="2"/>
          </p:nvPr>
        </p:nvSpPr>
        <p:spPr>
          <a:xfrm>
            <a:off x="512099" y="1978129"/>
            <a:ext cx="5385514" cy="3951288"/>
          </a:xfrm>
        </p:spPr>
        <p:txBody>
          <a:bodyPr>
            <a:noAutofit/>
          </a:bodyPr>
          <a:lstStyle/>
          <a:p>
            <a:r>
              <a:rPr lang="en-US" sz="2800"/>
              <a:t>View the system from the stakeholder points of view</a:t>
            </a:r>
          </a:p>
          <a:p>
            <a:r>
              <a:rPr lang="en-US" sz="2800"/>
              <a:t>Start at the finish line</a:t>
            </a:r>
          </a:p>
          <a:p>
            <a:r>
              <a:rPr lang="en-US" sz="2800"/>
              <a:t>Address risks as early as possible</a:t>
            </a:r>
          </a:p>
          <a:p>
            <a:r>
              <a:rPr lang="en-US" sz="2800"/>
              <a:t>Push technology choices to the last possible moment</a:t>
            </a:r>
          </a:p>
          <a:p>
            <a:r>
              <a:rPr lang="en-US" sz="2800"/>
              <a:t>Understand the organization</a:t>
            </a:r>
          </a:p>
        </p:txBody>
      </p:sp>
      <p:sp>
        <p:nvSpPr>
          <p:cNvPr id="8" name="Text Placeholder 7">
            <a:extLst>
              <a:ext uri="{FF2B5EF4-FFF2-40B4-BE49-F238E27FC236}">
                <a16:creationId xmlns:a16="http://schemas.microsoft.com/office/drawing/2014/main" id="{3E6D1EDC-8CD6-AEF7-B862-2406A2CE7CB1}"/>
              </a:ext>
            </a:extLst>
          </p:cNvPr>
          <p:cNvSpPr>
            <a:spLocks noGrp="1"/>
          </p:cNvSpPr>
          <p:nvPr>
            <p:ph type="body" sz="quarter" idx="3"/>
          </p:nvPr>
        </p:nvSpPr>
        <p:spPr>
          <a:xfrm>
            <a:off x="6344322" y="1384000"/>
            <a:ext cx="5387630" cy="639762"/>
          </a:xfrm>
        </p:spPr>
        <p:txBody>
          <a:bodyPr>
            <a:normAutofit/>
          </a:bodyPr>
          <a:lstStyle/>
          <a:p>
            <a:r>
              <a:rPr lang="en-US" sz="3200"/>
              <a:t>Benefits</a:t>
            </a:r>
          </a:p>
        </p:txBody>
      </p:sp>
      <p:sp>
        <p:nvSpPr>
          <p:cNvPr id="11" name="Content Placeholder 10">
            <a:extLst>
              <a:ext uri="{FF2B5EF4-FFF2-40B4-BE49-F238E27FC236}">
                <a16:creationId xmlns:a16="http://schemas.microsoft.com/office/drawing/2014/main" id="{E6094803-399E-956C-75DB-D341023A3DBC}"/>
              </a:ext>
            </a:extLst>
          </p:cNvPr>
          <p:cNvSpPr>
            <a:spLocks noGrp="1"/>
          </p:cNvSpPr>
          <p:nvPr>
            <p:ph sz="quarter" idx="4"/>
          </p:nvPr>
        </p:nvSpPr>
        <p:spPr>
          <a:xfrm>
            <a:off x="6344322" y="2023762"/>
            <a:ext cx="5387630" cy="3951288"/>
          </a:xfrm>
        </p:spPr>
        <p:txBody>
          <a:bodyPr>
            <a:noAutofit/>
          </a:bodyPr>
          <a:lstStyle/>
          <a:p>
            <a:r>
              <a:rPr lang="en-US" sz="2800"/>
              <a:t>Leads to deployment of comprehensive, quality systems</a:t>
            </a:r>
          </a:p>
          <a:p>
            <a:r>
              <a:rPr lang="en-US" sz="2800"/>
              <a:t>Provides a systematic and logical approach for complex problems</a:t>
            </a:r>
          </a:p>
          <a:p>
            <a:r>
              <a:rPr lang="en-US" sz="2800"/>
              <a:t>Supports a needs- and requirements-based response </a:t>
            </a:r>
          </a:p>
          <a:p>
            <a:r>
              <a:rPr lang="en-US" sz="2800"/>
              <a:t>Brings a variety of stakeholders together for multiple perspectives</a:t>
            </a:r>
          </a:p>
        </p:txBody>
      </p:sp>
      <p:sp>
        <p:nvSpPr>
          <p:cNvPr id="3" name="Slide Number Placeholder 2">
            <a:extLst>
              <a:ext uri="{FF2B5EF4-FFF2-40B4-BE49-F238E27FC236}">
                <a16:creationId xmlns:a16="http://schemas.microsoft.com/office/drawing/2014/main" id="{A743975A-C891-363E-7E96-93E452946CD8}"/>
              </a:ext>
            </a:extLst>
          </p:cNvPr>
          <p:cNvSpPr>
            <a:spLocks noGrp="1"/>
          </p:cNvSpPr>
          <p:nvPr>
            <p:ph type="sldNum" sz="quarter" idx="12"/>
          </p:nvPr>
        </p:nvSpPr>
        <p:spPr/>
        <p:txBody>
          <a:bodyPr/>
          <a:lstStyle/>
          <a:p>
            <a:pPr defTabSz="914126"/>
            <a:fld id="{06AFD9A9-B0BB-4714-B457-F5E05677FEA0}" type="slidenum">
              <a:rPr lang="en-US">
                <a:solidFill>
                  <a:srgbClr val="0C0C0C">
                    <a:tint val="82000"/>
                  </a:srgbClr>
                </a:solidFill>
                <a:latin typeface="Franklin Gothic Book" panose="020B0503020102020204"/>
              </a:rPr>
              <a:pPr defTabSz="914126"/>
              <a:t>9</a:t>
            </a:fld>
            <a:endParaRPr lang="en-US">
              <a:solidFill>
                <a:srgbClr val="0C0C0C">
                  <a:tint val="82000"/>
                </a:srgbClr>
              </a:solidFill>
              <a:latin typeface="Franklin Gothic Book" panose="020B0503020102020204"/>
            </a:endParaRPr>
          </a:p>
        </p:txBody>
      </p:sp>
      <p:sp>
        <p:nvSpPr>
          <p:cNvPr id="6" name="Content Placeholder 32">
            <a:extLst>
              <a:ext uri="{FF2B5EF4-FFF2-40B4-BE49-F238E27FC236}">
                <a16:creationId xmlns:a16="http://schemas.microsoft.com/office/drawing/2014/main" id="{8ACD0CC0-B239-300F-752D-CA1E928A4C47}"/>
              </a:ext>
            </a:extLst>
          </p:cNvPr>
          <p:cNvSpPr txBox="1">
            <a:spLocks/>
          </p:cNvSpPr>
          <p:nvPr/>
        </p:nvSpPr>
        <p:spPr>
          <a:xfrm>
            <a:off x="6344322" y="2105025"/>
            <a:ext cx="11018459" cy="4752975"/>
          </a:xfrm>
          <a:prstGeom prst="rect">
            <a:avLst/>
          </a:prstGeom>
        </p:spPr>
        <p:txBody>
          <a:bodyPr vert="horz" lIns="91440" tIns="45720" rIns="91440" bIns="45720" rtlCol="0">
            <a:normAutofit/>
          </a:bodyPr>
          <a:lstStyle>
            <a:lvl1pPr marL="228531" indent="-228531" algn="l" defTabSz="914126" rtl="0" eaLnBrk="1" latinLnBrk="0" hangingPunct="1">
              <a:lnSpc>
                <a:spcPts val="3159"/>
              </a:lnSpc>
              <a:spcBef>
                <a:spcPct val="20000"/>
              </a:spcBef>
              <a:spcAft>
                <a:spcPts val="1400"/>
              </a:spcAft>
              <a:buClr>
                <a:srgbClr val="2F6377"/>
              </a:buClr>
              <a:buSzPct val="65000"/>
              <a:buFont typeface="Wingdings" pitchFamily="2" charset="2"/>
              <a:buChar char="§"/>
              <a:tabLst/>
              <a:defRPr sz="2999" b="0" i="0" kern="1200">
                <a:solidFill>
                  <a:schemeClr val="tx1"/>
                </a:solidFill>
                <a:latin typeface="Arial Narrow" panose="020B0604020202020204" pitchFamily="34" charset="0"/>
                <a:ea typeface="+mn-ea"/>
                <a:cs typeface="Arial Narrow" panose="020B0604020202020204" pitchFamily="34" charset="0"/>
              </a:defRPr>
            </a:lvl1pPr>
            <a:lvl2pPr marL="576090" indent="-282490" algn="l" defTabSz="914126" rtl="0" eaLnBrk="1" latinLnBrk="0" hangingPunct="1">
              <a:spcBef>
                <a:spcPct val="20000"/>
              </a:spcBef>
              <a:buClr>
                <a:srgbClr val="669900"/>
              </a:buClr>
              <a:buSzPct val="89000"/>
              <a:buFont typeface="Arial" pitchFamily="34" charset="0"/>
              <a:buChar char="–"/>
              <a:tabLst>
                <a:tab pos="450715" algn="l"/>
              </a:tabLst>
              <a:defRPr sz="2799" b="0" i="0" kern="1200">
                <a:solidFill>
                  <a:schemeClr val="tx1"/>
                </a:solidFill>
                <a:latin typeface="Arial Narrow" panose="020B0604020202020204" pitchFamily="34" charset="0"/>
                <a:ea typeface="+mn-ea"/>
                <a:cs typeface="Arial Narrow" panose="020B0604020202020204" pitchFamily="34" charset="0"/>
              </a:defRPr>
            </a:lvl2pPr>
            <a:lvl3pPr marL="1037914" indent="-241228" algn="l" defTabSz="914126" rtl="0" eaLnBrk="1" latinLnBrk="0" hangingPunct="1">
              <a:spcBef>
                <a:spcPct val="20000"/>
              </a:spcBef>
              <a:buClr>
                <a:srgbClr val="C8D35D"/>
              </a:buClr>
              <a:buSzPct val="98000"/>
              <a:buFont typeface="Arial" pitchFamily="34" charset="0"/>
              <a:buChar char="•"/>
              <a:tabLst/>
              <a:defRPr sz="2399" b="0" i="0" kern="1200">
                <a:solidFill>
                  <a:schemeClr val="tx1"/>
                </a:solidFill>
                <a:latin typeface="Arial Narrow" panose="020B0604020202020204" pitchFamily="34" charset="0"/>
                <a:ea typeface="+mn-ea"/>
                <a:cs typeface="Arial Narrow" panose="020B0604020202020204" pitchFamily="34" charset="0"/>
              </a:defRPr>
            </a:lvl3pPr>
            <a:lvl4pPr marL="1599720" indent="-228531" algn="l" defTabSz="914126" rtl="0" eaLnBrk="1" latinLnBrk="0" hangingPunct="1">
              <a:spcBef>
                <a:spcPct val="20000"/>
              </a:spcBef>
              <a:buFont typeface="Arial" pitchFamily="34" charset="0"/>
              <a:buChar char="–"/>
              <a:defRPr sz="1999" b="0" i="0" kern="1200">
                <a:solidFill>
                  <a:schemeClr val="tx1"/>
                </a:solidFill>
                <a:latin typeface="Arial Narrow" panose="020B0604020202020204" pitchFamily="34" charset="0"/>
                <a:ea typeface="+mn-ea"/>
                <a:cs typeface="Arial Narrow" panose="020B0604020202020204" pitchFamily="34" charset="0"/>
              </a:defRPr>
            </a:lvl4pPr>
            <a:lvl5pPr marL="2056783" indent="-228531" algn="l" defTabSz="914126" rtl="0" eaLnBrk="1" latinLnBrk="0" hangingPunct="1">
              <a:spcBef>
                <a:spcPct val="20000"/>
              </a:spcBef>
              <a:buFont typeface="Arial" pitchFamily="34" charset="0"/>
              <a:buChar char="»"/>
              <a:defRPr sz="1999" b="0" i="0" kern="1200">
                <a:solidFill>
                  <a:schemeClr val="tx1"/>
                </a:solidFill>
                <a:latin typeface="Arial Narrow" panose="020B0604020202020204" pitchFamily="34" charset="0"/>
                <a:ea typeface="+mn-ea"/>
                <a:cs typeface="Arial Narrow" panose="020B0604020202020204" pitchFamily="34" charset="0"/>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endParaRPr lang="en-US"/>
          </a:p>
        </p:txBody>
      </p:sp>
    </p:spTree>
    <p:custDataLst>
      <p:tags r:id="rId1"/>
    </p:custDataLst>
    <p:extLst>
      <p:ext uri="{BB962C8B-B14F-4D97-AF65-F5344CB8AC3E}">
        <p14:creationId xmlns:p14="http://schemas.microsoft.com/office/powerpoint/2010/main" val="3918048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6c81cf-bd5c-453d-9dc5-8a9d79c62c68">
      <Terms xmlns="http://schemas.microsoft.com/office/infopath/2007/PartnerControls"/>
    </lcf76f155ced4ddcb4097134ff3c332f>
    <TaxCatchAll xmlns="a851a056-d20d-453b-926d-f9e06b2bd747" xsi:nil="true"/>
    <SharedWithUsers xmlns="a851a056-d20d-453b-926d-f9e06b2bd747">
      <UserInfo>
        <DisplayName>Schneeberger, John (FHWA)</DisplayName>
        <AccountId>56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809436979F1848B780AAB4B23DE5D1" ma:contentTypeVersion="18" ma:contentTypeDescription="Create a new document." ma:contentTypeScope="" ma:versionID="c5d03fb871f029ea3545f436efe95e96">
  <xsd:schema xmlns:xsd="http://www.w3.org/2001/XMLSchema" xmlns:xs="http://www.w3.org/2001/XMLSchema" xmlns:p="http://schemas.microsoft.com/office/2006/metadata/properties" xmlns:ns2="9a6c81cf-bd5c-453d-9dc5-8a9d79c62c68" xmlns:ns3="a851a056-d20d-453b-926d-f9e06b2bd747" targetNamespace="http://schemas.microsoft.com/office/2006/metadata/properties" ma:root="true" ma:fieldsID="fd67ffd37fc6bbc11938d11aa853335f" ns2:_="" ns3:_="">
    <xsd:import namespace="9a6c81cf-bd5c-453d-9dc5-8a9d79c62c68"/>
    <xsd:import namespace="a851a056-d20d-453b-926d-f9e06b2bd7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6c81cf-bd5c-453d-9dc5-8a9d79c62c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51a056-d20d-453b-926d-f9e06b2bd7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91dcadd-be16-407a-9be3-a339b69d1263}" ma:internalName="TaxCatchAll" ma:showField="CatchAllData" ma:web="a851a056-d20d-453b-926d-f9e06b2bd7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7060E9-5217-4337-86F6-D16CCDF2FCD6}">
  <ds:schemaRefs>
    <ds:schemaRef ds:uri="9a6c81cf-bd5c-453d-9dc5-8a9d79c62c68"/>
    <ds:schemaRef ds:uri="a851a056-d20d-453b-926d-f9e06b2bd7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AA36E84-8299-44A0-8DE5-B58B41369FF8}">
  <ds:schemaRefs>
    <ds:schemaRef ds:uri="9a6c81cf-bd5c-453d-9dc5-8a9d79c62c68"/>
    <ds:schemaRef ds:uri="a851a056-d20d-453b-926d-f9e06b2bd7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1E3FC1-5BD5-4818-9B2D-E61B06740333}">
  <ds:schemaRefs>
    <ds:schemaRef ds:uri="http://schemas.microsoft.com/sharepoint/v3/contenttype/forms"/>
  </ds:schemaRefs>
</ds:datastoreItem>
</file>

<file path=docMetadata/LabelInfo.xml><?xml version="1.0" encoding="utf-8"?>
<clbl:labelList xmlns:clbl="http://schemas.microsoft.com/office/2020/mipLabelMetadata">
  <clbl:label id="{3ce0b61c-3e9d-4790-85f1-d44a713bf642}" enabled="0" method="" siteId="{3ce0b61c-3e9d-4790-85f1-d44a713bf642}" removed="1"/>
</clbl:labelList>
</file>

<file path=docProps/app.xml><?xml version="1.0" encoding="utf-8"?>
<Properties xmlns="http://schemas.openxmlformats.org/officeDocument/2006/extended-properties" xmlns:vt="http://schemas.openxmlformats.org/officeDocument/2006/docPropsVTypes">
  <Template/>
  <TotalTime>39</TotalTime>
  <Words>8014</Words>
  <Application>Microsoft Office PowerPoint</Application>
  <PresentationFormat>Custom</PresentationFormat>
  <Paragraphs>671</Paragraphs>
  <Slides>35</Slides>
  <Notes>27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35</vt:i4>
      </vt:variant>
    </vt:vector>
  </HeadingPairs>
  <TitlesOfParts>
    <vt:vector size="50" baseType="lpstr">
      <vt:lpstr>Aptos</vt:lpstr>
      <vt:lpstr>Arial</vt:lpstr>
      <vt:lpstr>Arial Narrow</vt:lpstr>
      <vt:lpstr>Calibri</vt:lpstr>
      <vt:lpstr>Courier New</vt:lpstr>
      <vt:lpstr>Franklin Gothic Book</vt:lpstr>
      <vt:lpstr>Franklin Gothic Medium</vt:lpstr>
      <vt:lpstr>Gibson</vt:lpstr>
      <vt:lpstr>Symbol</vt:lpstr>
      <vt:lpstr>Times New Roman</vt:lpstr>
      <vt:lpstr>Wingdings</vt:lpstr>
      <vt:lpstr>Wingdings 2</vt:lpstr>
      <vt:lpstr>1_Office Theme</vt:lpstr>
      <vt:lpstr>2_Office Theme</vt:lpstr>
      <vt:lpstr>Office Theme</vt:lpstr>
      <vt:lpstr>2026  TRANSPORTATION  TECHNOLOGY TOURNAMENT</vt:lpstr>
      <vt:lpstr>PowerPoint Presentation</vt:lpstr>
      <vt:lpstr>Agenda</vt:lpstr>
      <vt:lpstr>Team Information Requests</vt:lpstr>
      <vt:lpstr>Systems Engineering Process and the Concept of Operations (ConOps)</vt:lpstr>
      <vt:lpstr>Learning Objectives</vt:lpstr>
      <vt:lpstr>Key Definitions in Systems Engineering</vt:lpstr>
      <vt:lpstr>Systems Engineering Considers</vt:lpstr>
      <vt:lpstr>What are the Principles and Benefits of Systems Engineering?</vt:lpstr>
      <vt:lpstr>Systems Engineering Process V (“Vee”) Model</vt:lpstr>
      <vt:lpstr>Transportation Challenge: Wrong-way Driving Example</vt:lpstr>
      <vt:lpstr>Problem Statement Brainstorm: Wrong-way Driving Example</vt:lpstr>
      <vt:lpstr>What is the Concept of Operations (ConOps)?</vt:lpstr>
      <vt:lpstr>What is Included in the Concept of Operations (ConOps)?</vt:lpstr>
      <vt:lpstr>What Goes in a Concept of Operations (ConOps)?</vt:lpstr>
      <vt:lpstr>What Are User Needs? Why Are They Important?</vt:lpstr>
      <vt:lpstr>Defining Needs from the Users’ Perspectives</vt:lpstr>
      <vt:lpstr>Building the ConOps: Wrong-way Driving Example</vt:lpstr>
      <vt:lpstr>Stakeholders</vt:lpstr>
      <vt:lpstr>How Will the System Be Used?</vt:lpstr>
      <vt:lpstr>ConOps Sets the Stage for System Requirements: Wrong-way Driving Example</vt:lpstr>
      <vt:lpstr>PowerPoint Presentation</vt:lpstr>
      <vt:lpstr>Developing Solutions Documents for the TTT</vt:lpstr>
      <vt:lpstr>1. Description of the Problem</vt:lpstr>
      <vt:lpstr>2. Description of the Solution</vt:lpstr>
      <vt:lpstr>3. Solution Architecture</vt:lpstr>
      <vt:lpstr>PowerPoint Presentation</vt:lpstr>
      <vt:lpstr>Wrong-way Vehicle Detection System Solution</vt:lpstr>
      <vt:lpstr>PowerPoint Presentation</vt:lpstr>
      <vt:lpstr>Resources Available to You</vt:lpstr>
      <vt:lpstr>Tips for Success</vt:lpstr>
      <vt:lpstr>2026 Schedule: Key Dates and Milestones</vt:lpstr>
      <vt:lpstr>Next Steps</vt:lpstr>
      <vt:lpstr>Connect With Us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Mangan, Christopher [USA]</dc:creator>
  <cp:lastModifiedBy>Tran, Hoamy (Volpe)</cp:lastModifiedBy>
  <cp:revision>2</cp:revision>
  <cp:lastPrinted>2023-03-29T12:07:21Z</cp:lastPrinted>
  <dcterms:created xsi:type="dcterms:W3CDTF">2017-04-06T22:05:28Z</dcterms:created>
  <dcterms:modified xsi:type="dcterms:W3CDTF">2026-03-30T20:26:31Z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0x01010089809436979F1848B780AAB4B23DE5D1</vt:lpwstr>
  </property>
  <property fmtid="{D5CDD505-2E9C-101B-9397-08002B2CF9AE}" pid="3" name="MediaServiceImageTags">
    <vt:lpwstr/>
  </property>
</Properties>
</file>